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80" r:id="rId5"/>
    <p:sldId id="290" r:id="rId6"/>
    <p:sldId id="289" r:id="rId7"/>
    <p:sldId id="284" r:id="rId8"/>
    <p:sldId id="285" r:id="rId9"/>
    <p:sldId id="294" r:id="rId10"/>
    <p:sldId id="283" r:id="rId11"/>
    <p:sldId id="292" r:id="rId12"/>
    <p:sldId id="293" r:id="rId13"/>
    <p:sldId id="295" r:id="rId14"/>
    <p:sldId id="297" r:id="rId15"/>
    <p:sldId id="301" r:id="rId16"/>
    <p:sldId id="296" r:id="rId17"/>
    <p:sldId id="287" r:id="rId18"/>
    <p:sldId id="300" r:id="rId19"/>
    <p:sldId id="299" r:id="rId20"/>
    <p:sldId id="303" r:id="rId21"/>
    <p:sldId id="298" r:id="rId22"/>
    <p:sldId id="282" r:id="rId23"/>
    <p:sldId id="302" r:id="rId24"/>
  </p:sldIdLst>
  <p:sldSz cx="12195175" cy="6859588"/>
  <p:notesSz cx="6858000" cy="9144000"/>
  <p:defaultTextStyle>
    <a:defPPr>
      <a:defRPr lang="en-US"/>
    </a:defPPr>
    <a:lvl1pPr marL="0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33447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66894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700342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33789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67236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400684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34131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67578" algn="l" defTabSz="2334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FE5EE"/>
    <a:srgbClr val="F4F2F2"/>
    <a:srgbClr val="FF5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7D3ECF7-E75C-45FE-8F69-E9A513E4E5AE}" styleName="Vipps Tabell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bottom>
            <a:ln w="25400" cmpd="sng">
              <a:solidFill>
                <a:schemeClr val="accent2"/>
              </a:solidFill>
            </a:ln>
          </a:bottom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5400" cmpd="sng">
              <a:solidFill>
                <a:schemeClr val="accent2"/>
              </a:solidFill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48" autoAdjust="0"/>
    <p:restoredTop sz="73878"/>
  </p:normalViewPr>
  <p:slideViewPr>
    <p:cSldViewPr snapToGrid="0" showGuides="1">
      <p:cViewPr varScale="1">
        <p:scale>
          <a:sx n="93" d="100"/>
          <a:sy n="93" d="100"/>
        </p:scale>
        <p:origin x="992" y="192"/>
      </p:cViewPr>
      <p:guideLst>
        <p:guide orient="horz" pos="4321"/>
        <p:guide pos="7680"/>
        <p:guide orient="horz" pos="2161"/>
        <p:guide pos="3841"/>
      </p:guideLst>
    </p:cSldViewPr>
  </p:slideViewPr>
  <p:outlineViewPr>
    <p:cViewPr>
      <p:scale>
        <a:sx n="33" d="100"/>
        <a:sy n="33" d="100"/>
      </p:scale>
      <p:origin x="0" y="-11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as.dreyer.hysing/Documents/Presentasjoner/Go%20Meetup%20Oslo/Native%20code%20with%20golang/performance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as.dreyer.hysing/Documents/Presentasjoner/Go%20Meetup%20Oslo/Native%20code%20with%20golang/performance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 time of 100 000 method calls (ms)</a:t>
            </a:r>
          </a:p>
          <a:p>
            <a:pPr>
              <a:defRPr/>
            </a:pPr>
            <a:r>
              <a:rPr lang="en-GB" sz="1800" b="0" i="0" baseline="0">
                <a:effectLst/>
              </a:rPr>
              <a:t>4096 values</a:t>
            </a:r>
            <a:endParaRPr lang="nb-NO">
              <a:effectLst/>
            </a:endParaRPr>
          </a:p>
          <a:p>
            <a:pPr>
              <a:defRPr/>
            </a:pP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Datapoints!$D$4</c:f>
              <c:numCache>
                <c:formatCode>0.0000</c:formatCode>
                <c:ptCount val="1"/>
                <c:pt idx="0">
                  <c:v>427.61289199999999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2-F841-B04A-B20844B3838F}"/>
            </c:ext>
          </c:extLst>
        </c:ser>
        <c:ser>
          <c:idx val="1"/>
          <c:order val="1"/>
          <c:tx>
            <c:strRef>
              <c:f>Datapoints!$B$7</c:f>
              <c:strCache>
                <c:ptCount val="1"/>
                <c:pt idx="0">
                  <c:v>MacBook Pro (2.6 GHz 6-core i7) go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Datapoints!$D$7</c:f>
              <c:numCache>
                <c:formatCode>0.0000</c:formatCode>
                <c:ptCount val="1"/>
                <c:pt idx="0">
                  <c:v>547.24358600000005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F2-F841-B04A-B20844B3838F}"/>
            </c:ext>
          </c:extLst>
        </c:ser>
        <c:ser>
          <c:idx val="2"/>
          <c:order val="2"/>
          <c:tx>
            <c:strRef>
              <c:f>Datapoints!$B$10</c:f>
              <c:strCache>
                <c:ptCount val="1"/>
                <c:pt idx="0">
                  <c:v>MacBook Pro (2.6 GHz 6-core i7) Accelerate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Datapoints!$D$10</c:f>
              <c:numCache>
                <c:formatCode>0.0000</c:formatCode>
                <c:ptCount val="1"/>
                <c:pt idx="0">
                  <c:v>216.885223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F2-F841-B04A-B20844B3838F}"/>
            </c:ext>
          </c:extLst>
        </c:ser>
        <c:ser>
          <c:idx val="3"/>
          <c:order val="3"/>
          <c:tx>
            <c:strRef>
              <c:f>Datapoints!$B$13</c:f>
              <c:strCache>
                <c:ptCount val="1"/>
                <c:pt idx="0">
                  <c:v>MacBook Pro (2.5 GHz i7) SIMD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Datapoints!$D$13</c:f>
              <c:numCache>
                <c:formatCode>0.0000</c:formatCode>
                <c:ptCount val="1"/>
                <c:pt idx="0">
                  <c:v>394.26380599999999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F2-F841-B04A-B20844B3838F}"/>
            </c:ext>
          </c:extLst>
        </c:ser>
        <c:ser>
          <c:idx val="4"/>
          <c:order val="4"/>
          <c:tx>
            <c:strRef>
              <c:f>Datapoints!$B$16</c:f>
              <c:strCache>
                <c:ptCount val="1"/>
                <c:pt idx="0">
                  <c:v>MacBook Pro (2.5 GHz i7) go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Datapoints!$D$16</c:f>
              <c:numCache>
                <c:formatCode>0.0000</c:formatCode>
                <c:ptCount val="1"/>
                <c:pt idx="0">
                  <c:v>504.63659200000001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2-F841-B04A-B20844B3838F}"/>
            </c:ext>
          </c:extLst>
        </c:ser>
        <c:ser>
          <c:idx val="5"/>
          <c:order val="5"/>
          <c:tx>
            <c:strRef>
              <c:f>Datapoints!$B$19</c:f>
              <c:strCache>
                <c:ptCount val="1"/>
                <c:pt idx="0">
                  <c:v>MacBook Pro (2.5 GHz i7) Accelerate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Datapoints!$D$19</c:f>
              <c:numCache>
                <c:formatCode>0.0000</c:formatCode>
                <c:ptCount val="1"/>
                <c:pt idx="0">
                  <c:v>328.03754400000003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F2-F841-B04A-B20844B3838F}"/>
            </c:ext>
          </c:extLst>
        </c:ser>
        <c:ser>
          <c:idx val="6"/>
          <c:order val="6"/>
          <c:tx>
            <c:strRef>
              <c:f>Datapoints!$B$22</c:f>
              <c:strCache>
                <c:ptCount val="1"/>
                <c:pt idx="0">
                  <c:v>Mac mini (2.3 GHz i5) SIMD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Datapoints!$D$22</c:f>
              <c:numCache>
                <c:formatCode>0.0000</c:formatCode>
                <c:ptCount val="1"/>
                <c:pt idx="0">
                  <c:v>520.93081099999995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F2-F841-B04A-B20844B3838F}"/>
            </c:ext>
          </c:extLst>
        </c:ser>
        <c:ser>
          <c:idx val="7"/>
          <c:order val="7"/>
          <c:tx>
            <c:strRef>
              <c:f>Datapoints!$B$25</c:f>
              <c:strCache>
                <c:ptCount val="1"/>
                <c:pt idx="0">
                  <c:v>Mac mini (2.3 GHz i5) go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Datapoints!$D$25</c:f>
              <c:numCache>
                <c:formatCode>0.0000</c:formatCode>
                <c:ptCount val="1"/>
                <c:pt idx="0">
                  <c:v>708.74708599999997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7F2-F841-B04A-B20844B3838F}"/>
            </c:ext>
          </c:extLst>
        </c:ser>
        <c:ser>
          <c:idx val="8"/>
          <c:order val="8"/>
          <c:tx>
            <c:strRef>
              <c:f>Datapoints!$B$28</c:f>
              <c:strCache>
                <c:ptCount val="1"/>
                <c:pt idx="0">
                  <c:v>Mac mini (2.3 GHz i5) Accelerate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Datapoints!$B$4</c:f>
              <c:strCache>
                <c:ptCount val="1"/>
                <c:pt idx="0">
                  <c:v>MacBook Pro (2.6 GHz 6-core i7) SIMD</c:v>
                </c:pt>
              </c:strCache>
            </c:strRef>
          </c:cat>
          <c:val>
            <c:numRef>
              <c:f>Datapoints!$D$28</c:f>
              <c:numCache>
                <c:formatCode>0.0000</c:formatCode>
                <c:ptCount val="1"/>
                <c:pt idx="0">
                  <c:v>683.355368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F2-F841-B04A-B20844B3838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00075791"/>
        <c:axId val="685819919"/>
      </c:barChart>
      <c:catAx>
        <c:axId val="700075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685819919"/>
        <c:crosses val="autoZero"/>
        <c:auto val="1"/>
        <c:lblAlgn val="ctr"/>
        <c:lblOffset val="100"/>
        <c:noMultiLvlLbl val="0"/>
      </c:catAx>
      <c:valAx>
        <c:axId val="685819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Total</a:t>
                </a:r>
                <a:r>
                  <a:rPr lang="en-GB" baseline="0"/>
                  <a:t>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O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700075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 time of 100 000 method calls (ms)</a:t>
            </a:r>
          </a:p>
          <a:p>
            <a:pPr>
              <a:defRPr/>
            </a:pPr>
            <a:r>
              <a:rPr lang="en-GB"/>
              <a:t>46 values left</a:t>
            </a:r>
          </a:p>
          <a:p>
            <a:pPr>
              <a:defRPr/>
            </a:pPr>
            <a:r>
              <a:rPr lang="en-GB"/>
              <a:t>512</a:t>
            </a:r>
            <a:r>
              <a:rPr lang="en-GB" baseline="0"/>
              <a:t> values right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Datapoints!$B$2</c:f>
              <c:strCache>
                <c:ptCount val="1"/>
                <c:pt idx="0">
                  <c:v>MacBook Pro (2.6 GHz 6-core i7) SIMD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Datapoints!$D$2:$D$3</c:f>
              <c:numCache>
                <c:formatCode>0.0000</c:formatCode>
                <c:ptCount val="2"/>
                <c:pt idx="0">
                  <c:v>13.480642</c:v>
                </c:pt>
                <c:pt idx="1">
                  <c:v>59.826768000000001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B-C64B-A868-41554C9B4BE5}"/>
            </c:ext>
          </c:extLst>
        </c:ser>
        <c:ser>
          <c:idx val="2"/>
          <c:order val="1"/>
          <c:tx>
            <c:strRef>
              <c:f>Datapoints!$B$5</c:f>
              <c:strCache>
                <c:ptCount val="1"/>
                <c:pt idx="0">
                  <c:v>MacBook Pro (2.6 GHz 6-core i7) go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Datapoints!$D$5:$D$6</c:f>
              <c:numCache>
                <c:formatCode>0.0000</c:formatCode>
                <c:ptCount val="2"/>
                <c:pt idx="0">
                  <c:v>8.8492610000000003</c:v>
                </c:pt>
                <c:pt idx="1">
                  <c:v>67.997482000000005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7B-C64B-A868-41554C9B4BE5}"/>
            </c:ext>
          </c:extLst>
        </c:ser>
        <c:ser>
          <c:idx val="3"/>
          <c:order val="2"/>
          <c:tx>
            <c:strRef>
              <c:f>Datapoints!$B$8</c:f>
              <c:strCache>
                <c:ptCount val="1"/>
                <c:pt idx="0">
                  <c:v>MacBook Pro (2.6 GHz 6-core i7) Accelerate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Datapoints!$D$8:$D$9</c:f>
              <c:numCache>
                <c:formatCode>0.0000</c:formatCode>
                <c:ptCount val="2"/>
                <c:pt idx="0">
                  <c:v>22.944624000000001</c:v>
                </c:pt>
                <c:pt idx="1">
                  <c:v>37.326585000000001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7B-C64B-A868-41554C9B4BE5}"/>
            </c:ext>
          </c:extLst>
        </c:ser>
        <c:ser>
          <c:idx val="4"/>
          <c:order val="3"/>
          <c:tx>
            <c:strRef>
              <c:f>Datapoints!$B$11</c:f>
              <c:strCache>
                <c:ptCount val="1"/>
                <c:pt idx="0">
                  <c:v>MacBook Pro (2.5 GHz i7) SIMD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Datapoints!$D$11:$D$12</c:f>
              <c:numCache>
                <c:formatCode>0.0000</c:formatCode>
                <c:ptCount val="2"/>
                <c:pt idx="0">
                  <c:v>15.083371</c:v>
                </c:pt>
                <c:pt idx="1">
                  <c:v>57.768208000000001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7B-C64B-A868-41554C9B4BE5}"/>
            </c:ext>
          </c:extLst>
        </c:ser>
        <c:ser>
          <c:idx val="0"/>
          <c:order val="4"/>
          <c:tx>
            <c:strRef>
              <c:f>Datapoints!$B$14</c:f>
              <c:strCache>
                <c:ptCount val="1"/>
                <c:pt idx="0">
                  <c:v>MacBook Pro (2.5 GHz i7) go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Datapoints!$D$14:$D$15</c:f>
              <c:numCache>
                <c:formatCode>0.0000</c:formatCode>
                <c:ptCount val="2"/>
                <c:pt idx="0">
                  <c:v>8.9533830000000005</c:v>
                </c:pt>
                <c:pt idx="1">
                  <c:v>65.734528999999995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B-C64B-A868-41554C9B4BE5}"/>
            </c:ext>
          </c:extLst>
        </c:ser>
        <c:ser>
          <c:idx val="5"/>
          <c:order val="5"/>
          <c:tx>
            <c:strRef>
              <c:f>Datapoints!$B$17</c:f>
              <c:strCache>
                <c:ptCount val="1"/>
                <c:pt idx="0">
                  <c:v>MacBook Pro (2.5 GHz i7) Accelerate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Datapoints!$D$17:$D$18</c:f>
              <c:numCache>
                <c:formatCode>0.0000</c:formatCode>
                <c:ptCount val="2"/>
                <c:pt idx="0">
                  <c:v>29.601559000000002</c:v>
                </c:pt>
                <c:pt idx="1">
                  <c:v>51.618724999999998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7B-C64B-A868-41554C9B4BE5}"/>
            </c:ext>
          </c:extLst>
        </c:ser>
        <c:ser>
          <c:idx val="6"/>
          <c:order val="6"/>
          <c:tx>
            <c:strRef>
              <c:f>Datapoints!$B$20</c:f>
              <c:strCache>
                <c:ptCount val="1"/>
                <c:pt idx="0">
                  <c:v>Mac mini (2.3 GHz i5) SIMD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Datapoints!$D$20:$D$21</c:f>
              <c:numCache>
                <c:formatCode>0.0000</c:formatCode>
                <c:ptCount val="2"/>
                <c:pt idx="0">
                  <c:v>19.524460999999999</c:v>
                </c:pt>
                <c:pt idx="1">
                  <c:v>88.694670000000002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7B-C64B-A868-41554C9B4BE5}"/>
            </c:ext>
          </c:extLst>
        </c:ser>
        <c:ser>
          <c:idx val="7"/>
          <c:order val="7"/>
          <c:tx>
            <c:strRef>
              <c:f>Datapoints!$B$23</c:f>
              <c:strCache>
                <c:ptCount val="1"/>
                <c:pt idx="0">
                  <c:v>Mac mini (2.3 GHz i5) go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Datapoints!$D$23:$D$24</c:f>
              <c:numCache>
                <c:formatCode>0.0000</c:formatCode>
                <c:ptCount val="2"/>
                <c:pt idx="0">
                  <c:v>12.613057</c:v>
                </c:pt>
                <c:pt idx="1">
                  <c:v>94.422809000000001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B7B-C64B-A868-41554C9B4BE5}"/>
            </c:ext>
          </c:extLst>
        </c:ser>
        <c:ser>
          <c:idx val="8"/>
          <c:order val="8"/>
          <c:tx>
            <c:strRef>
              <c:f>Datapoints!$B$26</c:f>
              <c:strCache>
                <c:ptCount val="1"/>
                <c:pt idx="0">
                  <c:v>Mac mini (2.3 GHz i5) Accelerate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Datapoints!$C$2:$C$3</c:f>
              <c:numCache>
                <c:formatCode>0</c:formatCode>
                <c:ptCount val="2"/>
                <c:pt idx="0">
                  <c:v>64</c:v>
                </c:pt>
                <c:pt idx="1">
                  <c:v>512</c:v>
                </c:pt>
              </c:numCache>
            </c:numRef>
          </c:cat>
          <c:val>
            <c:numRef>
              <c:f>Datapoints!$D$26:$D$27</c:f>
              <c:numCache>
                <c:formatCode>0.0000</c:formatCode>
                <c:ptCount val="2"/>
                <c:pt idx="0">
                  <c:v>46.281682000000004</c:v>
                </c:pt>
                <c:pt idx="1">
                  <c:v>103.92638700000001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7B-C64B-A868-41554C9B4BE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00075791"/>
        <c:axId val="685819919"/>
      </c:barChart>
      <c:catAx>
        <c:axId val="700075791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685819919"/>
        <c:crosses val="autoZero"/>
        <c:auto val="1"/>
        <c:lblAlgn val="ctr"/>
        <c:lblOffset val="100"/>
        <c:noMultiLvlLbl val="0"/>
      </c:catAx>
      <c:valAx>
        <c:axId val="685819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O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700075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DA8C5-59BD-4548-9441-77AA88F0F367}" type="datetimeFigureOut">
              <a:rPr lang="en-GB" smtClean="0"/>
              <a:t>06/03/2022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3D899-403A-4D42-859D-52FF5FBE3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46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91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937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583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229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874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520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9166" algn="l" defTabSz="45729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For more info se http://</a:t>
            </a:r>
            <a:r>
              <a:rPr lang="nb-NO" dirty="0" err="1"/>
              <a:t>mathworld.wolfram.com</a:t>
            </a:r>
            <a:r>
              <a:rPr lang="nb-NO" dirty="0"/>
              <a:t>/</a:t>
            </a:r>
            <a:r>
              <a:rPr lang="nb-NO" dirty="0" err="1"/>
              <a:t>SampleVariance.html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20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ran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different </a:t>
            </a:r>
            <a:r>
              <a:rPr lang="nb-NO" dirty="0" err="1"/>
              <a:t>macOS</a:t>
            </a:r>
            <a:r>
              <a:rPr lang="nb-NO" dirty="0"/>
              <a:t> </a:t>
            </a:r>
            <a:r>
              <a:rPr lang="nb-NO" dirty="0" err="1"/>
              <a:t>machines</a:t>
            </a:r>
            <a:r>
              <a:rPr lang="nb-NO" dirty="0"/>
              <a:t>; </a:t>
            </a:r>
            <a:r>
              <a:rPr lang="nb-NO" dirty="0" err="1"/>
              <a:t>one</a:t>
            </a:r>
            <a:r>
              <a:rPr lang="nb-NO" dirty="0"/>
              <a:t> iMac 2011,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macbook</a:t>
            </a:r>
            <a:r>
              <a:rPr lang="nb-NO" dirty="0"/>
              <a:t> pro 2014 and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macbook</a:t>
            </a:r>
            <a:r>
              <a:rPr lang="nb-NO" dirty="0"/>
              <a:t> pro 2018.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tthe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a bit hard to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bear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Smaller is </a:t>
            </a:r>
            <a:r>
              <a:rPr lang="nb-NO" dirty="0" err="1"/>
              <a:t>better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* To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time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calculating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for 4096 </a:t>
            </a:r>
            <a:r>
              <a:rPr lang="nb-NO" dirty="0" err="1"/>
              <a:t>values</a:t>
            </a:r>
            <a:r>
              <a:rPr lang="nb-NO" dirty="0"/>
              <a:t>. </a:t>
            </a:r>
            <a:r>
              <a:rPr lang="nb-NO" dirty="0" err="1"/>
              <a:t>Accelerate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newest</a:t>
            </a:r>
            <a:r>
              <a:rPr lang="nb-NO" dirty="0"/>
              <a:t> </a:t>
            </a:r>
            <a:r>
              <a:rPr lang="nb-NO" dirty="0" err="1"/>
              <a:t>mac</a:t>
            </a:r>
            <a:r>
              <a:rPr lang="nb-NO" dirty="0"/>
              <a:t> </a:t>
            </a:r>
            <a:r>
              <a:rPr lang="nb-NO" dirty="0" err="1"/>
              <a:t>dominates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game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200 </a:t>
            </a:r>
            <a:r>
              <a:rPr lang="nb-NO" dirty="0" err="1"/>
              <a:t>milliseconds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whole</a:t>
            </a:r>
            <a:r>
              <a:rPr lang="nb-NO" dirty="0"/>
              <a:t> run. </a:t>
            </a:r>
            <a:r>
              <a:rPr lang="nb-NO" dirty="0" err="1"/>
              <a:t>Ompressive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apple</a:t>
            </a:r>
            <a:r>
              <a:rPr lang="nb-NO" dirty="0"/>
              <a:t> </a:t>
            </a:r>
            <a:r>
              <a:rPr lang="nb-NO" dirty="0" err="1"/>
              <a:t>engineers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turquoise</a:t>
            </a:r>
            <a:r>
              <a:rPr lang="nb-NO" dirty="0"/>
              <a:t> and </a:t>
            </a:r>
            <a:r>
              <a:rPr lang="nb-NO" dirty="0" err="1"/>
              <a:t>blue</a:t>
            </a:r>
            <a:r>
              <a:rPr lang="nb-NO" dirty="0"/>
              <a:t> lines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Accelerate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different </a:t>
            </a:r>
            <a:r>
              <a:rPr lang="nb-NO" dirty="0" err="1"/>
              <a:t>machines</a:t>
            </a:r>
            <a:r>
              <a:rPr lang="nb-NO" dirty="0"/>
              <a:t>.  The rightmost </a:t>
            </a:r>
            <a:r>
              <a:rPr lang="nb-NO" dirty="0" err="1"/>
              <a:t>turquoise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8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old</a:t>
            </a:r>
            <a:r>
              <a:rPr lang="nb-NO" dirty="0"/>
              <a:t> iMac. It </a:t>
            </a:r>
            <a:r>
              <a:rPr lang="nb-NO" dirty="0" err="1"/>
              <a:t>performs</a:t>
            </a:r>
            <a:r>
              <a:rPr lang="nb-NO" dirty="0"/>
              <a:t> </a:t>
            </a:r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times as bad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macbook</a:t>
            </a:r>
            <a:r>
              <a:rPr lang="nb-NO" dirty="0"/>
              <a:t> pro </a:t>
            </a:r>
            <a:r>
              <a:rPr lang="nb-NO" dirty="0" err="1"/>
              <a:t>with</a:t>
            </a:r>
            <a:r>
              <a:rPr lang="nb-NO" dirty="0"/>
              <a:t> 683 </a:t>
            </a:r>
            <a:r>
              <a:rPr lang="nb-NO" dirty="0" err="1"/>
              <a:t>milliseconds</a:t>
            </a:r>
            <a:r>
              <a:rPr lang="nb-NO" dirty="0"/>
              <a:t>. Not so strange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iMac </a:t>
            </a:r>
            <a:r>
              <a:rPr lang="nb-NO" dirty="0" err="1"/>
              <a:t>lacks</a:t>
            </a:r>
            <a:r>
              <a:rPr lang="nb-NO" dirty="0"/>
              <a:t> support for Intel AVX2 </a:t>
            </a:r>
            <a:r>
              <a:rPr lang="nb-NO" dirty="0" err="1"/>
              <a:t>assembly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oranger</a:t>
            </a:r>
            <a:r>
              <a:rPr lang="nb-NO" dirty="0"/>
              <a:t> and </a:t>
            </a:r>
            <a:r>
              <a:rPr lang="nb-NO" dirty="0" err="1"/>
              <a:t>white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blocking</a:t>
            </a:r>
            <a:r>
              <a:rPr lang="nb-NO" dirty="0"/>
              <a:t> hand-</a:t>
            </a:r>
            <a:r>
              <a:rPr lang="nb-NO" dirty="0" err="1"/>
              <a:t>optimised</a:t>
            </a:r>
            <a:r>
              <a:rPr lang="nb-NO" dirty="0"/>
              <a:t> c </a:t>
            </a:r>
            <a:r>
              <a:rPr lang="nb-NO" dirty="0" err="1"/>
              <a:t>algorithm</a:t>
            </a:r>
            <a:r>
              <a:rPr lang="nb-NO" dirty="0"/>
              <a:t>. It </a:t>
            </a:r>
            <a:r>
              <a:rPr lang="nb-NO" dirty="0" err="1"/>
              <a:t>performs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is a </a:t>
            </a:r>
            <a:r>
              <a:rPr lang="nb-NO" dirty="0" err="1"/>
              <a:t>big</a:t>
            </a:r>
            <a:r>
              <a:rPr lang="nb-NO" dirty="0"/>
              <a:t> </a:t>
            </a:r>
            <a:r>
              <a:rPr lang="nb-NO" dirty="0" err="1"/>
              <a:t>suprise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my for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old</a:t>
            </a:r>
            <a:r>
              <a:rPr lang="nb-NO" dirty="0"/>
              <a:t> </a:t>
            </a:r>
            <a:r>
              <a:rPr lang="nb-NO" dirty="0" err="1"/>
              <a:t>MacBook</a:t>
            </a:r>
            <a:r>
              <a:rPr lang="nb-NO" dirty="0"/>
              <a:t> Pro </a:t>
            </a:r>
            <a:r>
              <a:rPr lang="nb-NO" dirty="0" err="1"/>
              <a:t>performed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macbook</a:t>
            </a:r>
            <a:r>
              <a:rPr lang="nb-NO" dirty="0"/>
              <a:t> pro. I </a:t>
            </a:r>
            <a:r>
              <a:rPr lang="nb-NO" dirty="0" err="1"/>
              <a:t>guess</a:t>
            </a:r>
            <a:r>
              <a:rPr lang="nb-NO" dirty="0"/>
              <a:t> </a:t>
            </a:r>
            <a:r>
              <a:rPr lang="nb-NO" dirty="0" err="1"/>
              <a:t>chaching</a:t>
            </a:r>
            <a:r>
              <a:rPr lang="nb-NO" dirty="0"/>
              <a:t> </a:t>
            </a:r>
            <a:r>
              <a:rPr lang="nb-NO" dirty="0" err="1"/>
              <a:t>strategies</a:t>
            </a:r>
            <a:r>
              <a:rPr lang="nb-NO" dirty="0"/>
              <a:t> </a:t>
            </a:r>
            <a:r>
              <a:rPr lang="nb-NO" dirty="0" err="1"/>
              <a:t>inside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processor</a:t>
            </a:r>
            <a:r>
              <a:rPr lang="nb-NO" dirty="0"/>
              <a:t> has a lot to </a:t>
            </a:r>
            <a:r>
              <a:rPr lang="nb-NO" dirty="0" err="1"/>
              <a:t>say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Native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slowest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computers.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7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even</a:t>
            </a:r>
            <a:r>
              <a:rPr lang="nb-NO" dirty="0"/>
              <a:t> more </a:t>
            </a:r>
            <a:r>
              <a:rPr lang="nb-NO" dirty="0" err="1"/>
              <a:t>interesting</a:t>
            </a:r>
            <a:r>
              <a:rPr lang="nb-NO" dirty="0"/>
              <a:t>. 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64 and 512 </a:t>
            </a:r>
            <a:r>
              <a:rPr lang="nb-NO" dirty="0" err="1"/>
              <a:t>floating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closer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</a:t>
            </a:r>
            <a:r>
              <a:rPr lang="nb-NO" dirty="0" err="1"/>
              <a:t>vector</a:t>
            </a:r>
            <a:r>
              <a:rPr lang="nb-NO" dirty="0"/>
              <a:t> </a:t>
            </a:r>
            <a:r>
              <a:rPr lang="nb-NO" dirty="0" err="1"/>
              <a:t>sizes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tables</a:t>
            </a:r>
            <a:r>
              <a:rPr lang="nb-NO" dirty="0"/>
              <a:t> have </a:t>
            </a:r>
            <a:r>
              <a:rPr lang="nb-NO" dirty="0" err="1"/>
              <a:t>turned</a:t>
            </a:r>
            <a:r>
              <a:rPr lang="nb-NO" dirty="0"/>
              <a:t>. For 64 </a:t>
            </a:r>
            <a:r>
              <a:rPr lang="nb-NO" dirty="0" err="1"/>
              <a:t>values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 or </a:t>
            </a:r>
            <a:r>
              <a:rPr lang="nb-NO" dirty="0" err="1"/>
              <a:t>vector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consistently</a:t>
            </a:r>
            <a:r>
              <a:rPr lang="nb-NO" dirty="0"/>
              <a:t> faster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and </a:t>
            </a:r>
            <a:r>
              <a:rPr lang="nb-NO" dirty="0" err="1"/>
              <a:t>c++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same </a:t>
            </a:r>
            <a:r>
              <a:rPr lang="nb-NO" dirty="0" err="1"/>
              <a:t>machine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 </a:t>
            </a:r>
            <a:r>
              <a:rPr lang="nb-NO" dirty="0" err="1"/>
              <a:t>experiments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different </a:t>
            </a:r>
            <a:r>
              <a:rPr lang="nb-NO" dirty="0" err="1"/>
              <a:t>vector</a:t>
            </a:r>
            <a:r>
              <a:rPr lang="nb-NO" dirty="0"/>
              <a:t> </a:t>
            </a:r>
            <a:r>
              <a:rPr lang="nb-NO" dirty="0" err="1"/>
              <a:t>sices</a:t>
            </a:r>
            <a:r>
              <a:rPr lang="nb-NO" dirty="0"/>
              <a:t> shows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hitts break </a:t>
            </a:r>
            <a:r>
              <a:rPr lang="nb-NO" dirty="0" err="1"/>
              <a:t>even</a:t>
            </a:r>
            <a:r>
              <a:rPr lang="nb-NO" dirty="0"/>
              <a:t> at 256 </a:t>
            </a:r>
            <a:r>
              <a:rPr lang="nb-NO" dirty="0" err="1"/>
              <a:t>values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. </a:t>
            </a:r>
            <a:r>
              <a:rPr lang="nb-NO" dirty="0" err="1"/>
              <a:t>Before</a:t>
            </a:r>
            <a:r>
              <a:rPr lang="nb-NO" dirty="0"/>
              <a:t> 256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allways</a:t>
            </a:r>
            <a:r>
              <a:rPr lang="nb-NO" dirty="0"/>
              <a:t> faster </a:t>
            </a:r>
            <a:r>
              <a:rPr lang="nb-NO" dirty="0" err="1"/>
              <a:t>than</a:t>
            </a:r>
            <a:r>
              <a:rPr lang="nb-NO" dirty="0"/>
              <a:t> C and C++.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36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read</a:t>
            </a:r>
            <a:r>
              <a:rPr lang="nb-NO" dirty="0"/>
              <a:t> up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CGO is </a:t>
            </a:r>
            <a:r>
              <a:rPr lang="nb-NO" dirty="0" err="1"/>
              <a:t>performing</a:t>
            </a:r>
            <a:r>
              <a:rPr lang="nb-NO" dirty="0"/>
              <a:t> so bad and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seems</a:t>
            </a:r>
            <a:r>
              <a:rPr lang="nb-NO" dirty="0"/>
              <a:t> to be due to </a:t>
            </a:r>
            <a:r>
              <a:rPr lang="nb-NO" dirty="0" err="1"/>
              <a:t>the</a:t>
            </a:r>
            <a:r>
              <a:rPr lang="nb-NO" dirty="0"/>
              <a:t> Foreign </a:t>
            </a:r>
            <a:r>
              <a:rPr lang="nb-NO" dirty="0" err="1"/>
              <a:t>Function</a:t>
            </a:r>
            <a:r>
              <a:rPr lang="nb-NO" dirty="0"/>
              <a:t> Interface (FFI) </a:t>
            </a:r>
            <a:r>
              <a:rPr lang="nb-NO" dirty="0" err="1"/>
              <a:t>go</a:t>
            </a:r>
            <a:r>
              <a:rPr lang="nb-NO" dirty="0"/>
              <a:t> is </a:t>
            </a:r>
            <a:r>
              <a:rPr lang="nb-NO" dirty="0" err="1"/>
              <a:t>applying</a:t>
            </a:r>
            <a:r>
              <a:rPr lang="nb-NO" dirty="0"/>
              <a:t>. </a:t>
            </a:r>
            <a:r>
              <a:rPr lang="nb-NO" dirty="0" err="1"/>
              <a:t>Basicly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precautions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entering</a:t>
            </a:r>
            <a:r>
              <a:rPr lang="nb-NO" dirty="0"/>
              <a:t> c-and. It saves all </a:t>
            </a:r>
            <a:r>
              <a:rPr lang="nb-NO" dirty="0" err="1"/>
              <a:t>values</a:t>
            </a:r>
            <a:r>
              <a:rPr lang="nb-NO" dirty="0"/>
              <a:t> to a </a:t>
            </a:r>
            <a:r>
              <a:rPr lang="nb-NO" dirty="0" err="1"/>
              <a:t>stack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c </a:t>
            </a:r>
            <a:r>
              <a:rPr lang="nb-NO" dirty="0" err="1"/>
              <a:t>call</a:t>
            </a:r>
            <a:r>
              <a:rPr lang="nb-NO" dirty="0"/>
              <a:t>. This </a:t>
            </a:r>
            <a:r>
              <a:rPr lang="nb-NO" dirty="0" err="1"/>
              <a:t>takes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time,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prevents</a:t>
            </a:r>
            <a:r>
              <a:rPr lang="nb-NO" dirty="0"/>
              <a:t> data </a:t>
            </a:r>
            <a:r>
              <a:rPr lang="nb-NO" dirty="0" err="1"/>
              <a:t>corruption</a:t>
            </a:r>
            <a:r>
              <a:rPr lang="nb-NO" dirty="0"/>
              <a:t>.</a:t>
            </a:r>
          </a:p>
          <a:p>
            <a:r>
              <a:rPr lang="nb-NO" dirty="0"/>
              <a:t>A </a:t>
            </a:r>
            <a:r>
              <a:rPr lang="nb-NO" dirty="0" err="1"/>
              <a:t>company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min.io</a:t>
            </a:r>
            <a:r>
              <a:rPr lang="nb-NO" dirty="0"/>
              <a:t> has </a:t>
            </a:r>
            <a:r>
              <a:rPr lang="nb-NO" dirty="0" err="1"/>
              <a:t>tried</a:t>
            </a:r>
            <a:r>
              <a:rPr lang="nb-NO" dirty="0"/>
              <a:t> to </a:t>
            </a:r>
            <a:r>
              <a:rPr lang="nb-NO" dirty="0" err="1"/>
              <a:t>tackle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, and </a:t>
            </a:r>
            <a:r>
              <a:rPr lang="nb-NO" dirty="0" err="1"/>
              <a:t>created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 c2goasm. This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LLVM and </a:t>
            </a:r>
            <a:r>
              <a:rPr lang="nb-NO" dirty="0" err="1"/>
              <a:t>clang</a:t>
            </a:r>
            <a:r>
              <a:rPr lang="nb-NO" dirty="0"/>
              <a:t> </a:t>
            </a:r>
            <a:r>
              <a:rPr lang="nb-NO" dirty="0" err="1"/>
              <a:t>assembly</a:t>
            </a:r>
            <a:r>
              <a:rPr lang="nb-NO" dirty="0"/>
              <a:t> and </a:t>
            </a:r>
            <a:r>
              <a:rPr lang="nb-NO" dirty="0" err="1"/>
              <a:t>glues</a:t>
            </a:r>
            <a:r>
              <a:rPr lang="nb-NO" dirty="0"/>
              <a:t> it </a:t>
            </a:r>
            <a:r>
              <a:rPr lang="nb-NO" dirty="0" err="1"/>
              <a:t>directly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 dropping </a:t>
            </a:r>
            <a:r>
              <a:rPr lang="nb-NO" dirty="0" err="1"/>
              <a:t>the</a:t>
            </a:r>
            <a:r>
              <a:rPr lang="nb-NO" dirty="0"/>
              <a:t> Foreign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all </a:t>
            </a:r>
            <a:r>
              <a:rPr lang="nb-NO" dirty="0" err="1"/>
              <a:t>together</a:t>
            </a:r>
            <a:r>
              <a:rPr lang="nb-NO" dirty="0"/>
              <a:t>.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interesting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wasting</a:t>
            </a:r>
            <a:r>
              <a:rPr lang="nb-NO" dirty="0"/>
              <a:t> weekend not </a:t>
            </a:r>
            <a:r>
              <a:rPr lang="nb-NO" dirty="0" err="1"/>
              <a:t>getting</a:t>
            </a:r>
            <a:r>
              <a:rPr lang="nb-NO" dirty="0"/>
              <a:t> it to </a:t>
            </a:r>
            <a:r>
              <a:rPr lang="nb-NO" dirty="0" err="1"/>
              <a:t>compile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crashes</a:t>
            </a:r>
            <a:r>
              <a:rPr lang="nb-NO" dirty="0"/>
              <a:t> I am </a:t>
            </a:r>
            <a:r>
              <a:rPr lang="nb-NO" dirty="0" err="1"/>
              <a:t>ready</a:t>
            </a:r>
            <a:r>
              <a:rPr lang="nb-NO" dirty="0"/>
              <a:t> to </a:t>
            </a:r>
            <a:r>
              <a:rPr lang="nb-NO" dirty="0" err="1"/>
              <a:t>conclude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c2goasm is an </a:t>
            </a:r>
            <a:r>
              <a:rPr lang="nb-NO" dirty="0" err="1"/>
              <a:t>experiment</a:t>
            </a:r>
            <a:r>
              <a:rPr lang="nb-NO" dirty="0"/>
              <a:t> at best.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waste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time </a:t>
            </a:r>
            <a:r>
              <a:rPr lang="nb-NO" dirty="0" err="1"/>
              <a:t>on</a:t>
            </a:r>
            <a:r>
              <a:rPr lang="nb-NO" dirty="0"/>
              <a:t> it right </a:t>
            </a:r>
            <a:r>
              <a:rPr lang="nb-NO" dirty="0" err="1"/>
              <a:t>now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4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Just like </a:t>
            </a:r>
            <a:r>
              <a:rPr lang="nb-NO" dirty="0" err="1"/>
              <a:t>some</a:t>
            </a:r>
            <a:r>
              <a:rPr lang="nb-NO" dirty="0"/>
              <a:t> men has a </a:t>
            </a:r>
            <a:r>
              <a:rPr lang="nb-NO" dirty="0" err="1"/>
              <a:t>passion</a:t>
            </a:r>
            <a:r>
              <a:rPr lang="nb-NO" dirty="0"/>
              <a:t> for </a:t>
            </a:r>
            <a:r>
              <a:rPr lang="nb-NO" dirty="0" err="1"/>
              <a:t>cars</a:t>
            </a:r>
            <a:r>
              <a:rPr lang="nb-NO" dirty="0"/>
              <a:t> I have a personal </a:t>
            </a:r>
            <a:r>
              <a:rPr lang="nb-NO" dirty="0" err="1"/>
              <a:t>passion</a:t>
            </a:r>
            <a:r>
              <a:rPr lang="nb-NO" dirty="0"/>
              <a:t> for fast </a:t>
            </a:r>
            <a:r>
              <a:rPr lang="nb-NO" dirty="0" err="1"/>
              <a:t>computing</a:t>
            </a:r>
            <a:r>
              <a:rPr lang="nb-NO" dirty="0"/>
              <a:t>. I </a:t>
            </a:r>
            <a:r>
              <a:rPr lang="nb-NO" dirty="0" err="1"/>
              <a:t>come</a:t>
            </a:r>
            <a:r>
              <a:rPr lang="nb-NO" dirty="0"/>
              <a:t> from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engineers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shares</a:t>
            </a:r>
            <a:r>
              <a:rPr lang="nb-NO" dirty="0"/>
              <a:t> my </a:t>
            </a:r>
            <a:r>
              <a:rPr lang="nb-NO" dirty="0" err="1"/>
              <a:t>passion</a:t>
            </a:r>
            <a:r>
              <a:rPr lang="nb-NO" dirty="0"/>
              <a:t> for computers. On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se </a:t>
            </a:r>
            <a:r>
              <a:rPr lang="nb-NO" dirty="0" err="1"/>
              <a:t>Norway’s</a:t>
            </a:r>
            <a:r>
              <a:rPr lang="nb-NO" dirty="0"/>
              <a:t> first computer NUSSE,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built</a:t>
            </a:r>
            <a:r>
              <a:rPr lang="nb-NO" dirty="0"/>
              <a:t> by my </a:t>
            </a:r>
            <a:r>
              <a:rPr lang="nb-NO" dirty="0" err="1"/>
              <a:t>fathers</a:t>
            </a:r>
            <a:r>
              <a:rPr lang="nb-NO" dirty="0"/>
              <a:t> </a:t>
            </a:r>
            <a:r>
              <a:rPr lang="nb-NO" dirty="0" err="1"/>
              <a:t>uncle</a:t>
            </a:r>
            <a:r>
              <a:rPr lang="nb-NO" dirty="0"/>
              <a:t> Thomas and his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83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techniques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compile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clang</a:t>
            </a:r>
            <a:r>
              <a:rPr lang="nb-NO" dirty="0"/>
              <a:t> or </a:t>
            </a:r>
            <a:r>
              <a:rPr lang="nb-NO" dirty="0" err="1"/>
              <a:t>download</a:t>
            </a:r>
            <a:r>
              <a:rPr lang="nb-NO" dirty="0"/>
              <a:t> a program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to make a portable, reliable program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fast program.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loosing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is SIMD </a:t>
            </a:r>
            <a:r>
              <a:rPr lang="nb-NO" dirty="0" err="1"/>
              <a:t>instructions</a:t>
            </a:r>
            <a:r>
              <a:rPr lang="nb-NO" dirty="0"/>
              <a:t>. SIMD, or Single </a:t>
            </a:r>
            <a:r>
              <a:rPr lang="nb-NO" dirty="0" err="1"/>
              <a:t>Instructions</a:t>
            </a:r>
            <a:r>
              <a:rPr lang="nb-NO" dirty="0"/>
              <a:t> Multiple Data,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assembly</a:t>
            </a:r>
            <a:r>
              <a:rPr lang="nb-NO" dirty="0"/>
              <a:t> </a:t>
            </a:r>
            <a:r>
              <a:rPr lang="nb-NO" dirty="0" err="1"/>
              <a:t>operations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CPU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operation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4 and 4 </a:t>
            </a:r>
            <a:r>
              <a:rPr lang="nb-NO" dirty="0" err="1"/>
              <a:t>operations</a:t>
            </a:r>
            <a:r>
              <a:rPr lang="nb-NO" dirty="0"/>
              <a:t> at a time or 8 and 8 </a:t>
            </a:r>
            <a:r>
              <a:rPr lang="nb-NO" dirty="0" err="1"/>
              <a:t>operations</a:t>
            </a:r>
            <a:r>
              <a:rPr lang="nb-NO" dirty="0"/>
              <a:t>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utilize</a:t>
            </a:r>
            <a:r>
              <a:rPr lang="nb-NO" dirty="0"/>
              <a:t> SIMD </a:t>
            </a:r>
            <a:r>
              <a:rPr lang="nb-NO" dirty="0" err="1"/>
              <a:t>operations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assembly</a:t>
            </a:r>
            <a:r>
              <a:rPr lang="nb-NO" dirty="0"/>
              <a:t>. </a:t>
            </a:r>
            <a:r>
              <a:rPr lang="nb-NO" dirty="0" err="1"/>
              <a:t>Luckily</a:t>
            </a:r>
            <a:r>
              <a:rPr lang="nb-NO" dirty="0"/>
              <a:t> for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clang</a:t>
            </a:r>
            <a:r>
              <a:rPr lang="nb-NO" dirty="0"/>
              <a:t>, </a:t>
            </a:r>
            <a:r>
              <a:rPr lang="nb-NO" dirty="0" err="1"/>
              <a:t>gcc</a:t>
            </a:r>
            <a:r>
              <a:rPr lang="nb-NO" dirty="0"/>
              <a:t> and </a:t>
            </a:r>
            <a:r>
              <a:rPr lang="nb-NO" dirty="0" err="1"/>
              <a:t>microsfts</a:t>
            </a:r>
            <a:r>
              <a:rPr lang="nb-NO" dirty="0"/>
              <a:t> </a:t>
            </a:r>
            <a:r>
              <a:rPr lang="nb-NO" dirty="0" err="1"/>
              <a:t>compilers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generate</a:t>
            </a:r>
            <a:r>
              <a:rPr lang="nb-NO" dirty="0"/>
              <a:t> SIMD </a:t>
            </a:r>
            <a:r>
              <a:rPr lang="nb-NO" dirty="0" err="1"/>
              <a:t>assembly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turn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9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write</a:t>
            </a:r>
            <a:r>
              <a:rPr lang="nb-NO" dirty="0"/>
              <a:t> a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to </a:t>
            </a:r>
            <a:r>
              <a:rPr lang="nb-NO" dirty="0" err="1"/>
              <a:t>enter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c-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comes</a:t>
            </a:r>
            <a:r>
              <a:rPr lang="nb-NO" dirty="0"/>
              <a:t>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comment</a:t>
            </a:r>
            <a:r>
              <a:rPr lang="nb-NO" dirty="0"/>
              <a:t> </a:t>
            </a:r>
            <a:r>
              <a:rPr lang="nb-NO" dirty="0" err="1"/>
              <a:t>containing</a:t>
            </a:r>
            <a:r>
              <a:rPr lang="nb-NO" dirty="0"/>
              <a:t> +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cgo</a:t>
            </a:r>
            <a:r>
              <a:rPr lang="nb-NO" dirty="0"/>
              <a:t>. This </a:t>
            </a:r>
            <a:r>
              <a:rPr lang="nb-NO" dirty="0" err="1"/>
              <a:t>tells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 to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compile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CGO is </a:t>
            </a:r>
            <a:r>
              <a:rPr lang="nb-NO" dirty="0" err="1"/>
              <a:t>enabled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#</a:t>
            </a:r>
            <a:r>
              <a:rPr lang="nb-NO" dirty="0" err="1"/>
              <a:t>cgo</a:t>
            </a:r>
            <a:r>
              <a:rPr lang="nb-NO" dirty="0"/>
              <a:t> CFLAGS </a:t>
            </a:r>
            <a:r>
              <a:rPr lang="nb-NO" dirty="0" err="1"/>
              <a:t>tells</a:t>
            </a:r>
            <a:r>
              <a:rPr lang="nb-NO" dirty="0"/>
              <a:t> </a:t>
            </a:r>
            <a:r>
              <a:rPr lang="nb-NO" dirty="0" err="1"/>
              <a:t>clang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to run </a:t>
            </a:r>
            <a:r>
              <a:rPr lang="nb-NO" dirty="0" err="1"/>
              <a:t>with</a:t>
            </a:r>
            <a:r>
              <a:rPr lang="nb-NO" dirty="0"/>
              <a:t> –O3 –</a:t>
            </a:r>
            <a:r>
              <a:rPr lang="nb-NO" dirty="0" err="1"/>
              <a:t>march</a:t>
            </a:r>
            <a:r>
              <a:rPr lang="nb-NO" dirty="0"/>
              <a:t>=native –mavx2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comes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types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have in </a:t>
            </a:r>
            <a:r>
              <a:rPr lang="nb-NO" dirty="0" err="1"/>
              <a:t>go</a:t>
            </a:r>
            <a:r>
              <a:rPr lang="nb-NO" dirty="0"/>
              <a:t>; *</a:t>
            </a:r>
            <a:r>
              <a:rPr lang="nb-NO" dirty="0" err="1"/>
              <a:t>C.double</a:t>
            </a:r>
            <a:r>
              <a:rPr lang="nb-NO" dirty="0"/>
              <a:t> and </a:t>
            </a:r>
            <a:r>
              <a:rPr lang="nb-NO" dirty="0" err="1"/>
              <a:t>C.int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c and </a:t>
            </a:r>
            <a:r>
              <a:rPr lang="nb-NO" dirty="0" err="1"/>
              <a:t>c++</a:t>
            </a:r>
            <a:r>
              <a:rPr lang="nb-NO" dirty="0"/>
              <a:t> types </a:t>
            </a:r>
            <a:r>
              <a:rPr lang="nb-NO" dirty="0" err="1"/>
              <a:t>entering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golang</a:t>
            </a:r>
            <a:r>
              <a:rPr lang="nb-NO" dirty="0"/>
              <a:t>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cast</a:t>
            </a:r>
            <a:r>
              <a:rPr lang="nb-NO" dirty="0"/>
              <a:t> to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entering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 </a:t>
            </a:r>
            <a:r>
              <a:rPr lang="nb-NO" dirty="0" err="1"/>
              <a:t>function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6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Line 8 to 14 </a:t>
            </a:r>
            <a:r>
              <a:rPr lang="nb-NO" dirty="0" err="1"/>
              <a:t>calculates</a:t>
            </a:r>
            <a:r>
              <a:rPr lang="nb-NO" dirty="0"/>
              <a:t> an </a:t>
            </a:r>
            <a:r>
              <a:rPr lang="nb-NO" dirty="0" err="1"/>
              <a:t>aritmethic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outer</a:t>
            </a:r>
            <a:r>
              <a:rPr lang="nb-NO" dirty="0"/>
              <a:t> loop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16 </a:t>
            </a:r>
            <a:r>
              <a:rPr lang="nb-NO" dirty="0" err="1"/>
              <a:t>values</a:t>
            </a:r>
            <a:r>
              <a:rPr lang="nb-NO" dirty="0"/>
              <a:t> at a time.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to </a:t>
            </a:r>
            <a:r>
              <a:rPr lang="nb-NO" dirty="0" err="1"/>
              <a:t>stay</a:t>
            </a:r>
            <a:r>
              <a:rPr lang="nb-NO" dirty="0"/>
              <a:t> in CPU </a:t>
            </a:r>
            <a:r>
              <a:rPr lang="nb-NO" dirty="0" err="1"/>
              <a:t>regsters</a:t>
            </a:r>
            <a:r>
              <a:rPr lang="nb-NO" dirty="0"/>
              <a:t> and L1 </a:t>
            </a:r>
            <a:r>
              <a:rPr lang="nb-NO" dirty="0" err="1"/>
              <a:t>cache</a:t>
            </a:r>
            <a:r>
              <a:rPr lang="nb-NO" dirty="0"/>
              <a:t> as </a:t>
            </a:r>
            <a:r>
              <a:rPr lang="nb-NO" dirty="0" err="1"/>
              <a:t>much</a:t>
            </a:r>
            <a:r>
              <a:rPr lang="nb-NO" dirty="0"/>
              <a:t> as </a:t>
            </a:r>
            <a:r>
              <a:rPr lang="nb-NO" dirty="0" err="1"/>
              <a:t>possible</a:t>
            </a:r>
            <a:r>
              <a:rPr lang="nb-NO" dirty="0"/>
              <a:t>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cast</a:t>
            </a:r>
            <a:r>
              <a:rPr lang="nb-NO" dirty="0"/>
              <a:t> to 64 bit </a:t>
            </a:r>
            <a:r>
              <a:rPr lang="nb-NO" dirty="0" err="1"/>
              <a:t>floating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and </a:t>
            </a:r>
            <a:r>
              <a:rPr lang="nb-NO" dirty="0" err="1"/>
              <a:t>copy</a:t>
            </a:r>
            <a:r>
              <a:rPr lang="nb-NO" dirty="0"/>
              <a:t> 16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an </a:t>
            </a:r>
            <a:r>
              <a:rPr lang="nb-NO" dirty="0" err="1"/>
              <a:t>array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intermediate</a:t>
            </a:r>
            <a:r>
              <a:rPr lang="nb-NO" dirty="0"/>
              <a:t>. This </a:t>
            </a:r>
            <a:r>
              <a:rPr lang="nb-NO" dirty="0" err="1"/>
              <a:t>helps</a:t>
            </a:r>
            <a:r>
              <a:rPr lang="nb-NO" dirty="0"/>
              <a:t> for </a:t>
            </a:r>
            <a:r>
              <a:rPr lang="nb-NO" dirty="0" err="1"/>
              <a:t>caching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 is not a multiple </a:t>
            </a:r>
            <a:r>
              <a:rPr lang="nb-NO" dirty="0" err="1"/>
              <a:t>of</a:t>
            </a:r>
            <a:r>
              <a:rPr lang="nb-NO" dirty="0"/>
              <a:t> 16 </a:t>
            </a:r>
            <a:r>
              <a:rPr lang="nb-NO" dirty="0" err="1"/>
              <a:t>we</a:t>
            </a:r>
            <a:r>
              <a:rPr lang="nb-NO" dirty="0"/>
              <a:t> have to handle </a:t>
            </a:r>
            <a:r>
              <a:rPr lang="nb-NO" dirty="0" err="1"/>
              <a:t>he</a:t>
            </a:r>
            <a:r>
              <a:rPr lang="nb-NO" dirty="0"/>
              <a:t> last </a:t>
            </a:r>
            <a:r>
              <a:rPr lang="nb-NO" dirty="0" err="1"/>
              <a:t>remaning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divide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 minus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return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</a:t>
            </a:r>
            <a:r>
              <a:rPr lang="nb-NO" dirty="0"/>
              <a:t> via output variable </a:t>
            </a:r>
            <a:r>
              <a:rPr lang="nb-NO" dirty="0" err="1"/>
              <a:t>result</a:t>
            </a:r>
            <a:r>
              <a:rPr lang="nb-NO" dirty="0"/>
              <a:t> at line 50.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16 bit </a:t>
            </a:r>
            <a:r>
              <a:rPr lang="nb-NO" dirty="0" err="1"/>
              <a:t>intermediate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 makes </a:t>
            </a:r>
            <a:r>
              <a:rPr lang="nb-NO" dirty="0" err="1"/>
              <a:t>few</a:t>
            </a:r>
            <a:r>
              <a:rPr lang="nb-NO" dirty="0"/>
              <a:t> CPU </a:t>
            </a:r>
            <a:r>
              <a:rPr lang="nb-NO" dirty="0" err="1"/>
              <a:t>cache</a:t>
            </a:r>
            <a:r>
              <a:rPr lang="nb-NO" dirty="0"/>
              <a:t> misses.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16 </a:t>
            </a:r>
            <a:r>
              <a:rPr lang="nb-NO" dirty="0" err="1"/>
              <a:t>values</a:t>
            </a:r>
            <a:r>
              <a:rPr lang="nb-NO" dirty="0"/>
              <a:t> over and over </a:t>
            </a:r>
            <a:r>
              <a:rPr lang="nb-NO" dirty="0" err="1"/>
              <a:t>between</a:t>
            </a:r>
            <a:r>
              <a:rPr lang="nb-NO" dirty="0"/>
              <a:t> line 19 and 28.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By </a:t>
            </a:r>
            <a:r>
              <a:rPr lang="nb-NO" sz="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array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to 16 it </a:t>
            </a:r>
            <a:r>
              <a:rPr lang="nb-NO" dirty="0" err="1"/>
              <a:t>becomes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 </a:t>
            </a:r>
            <a:r>
              <a:rPr lang="nb-NO" dirty="0" err="1"/>
              <a:t>knows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loop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SIMD </a:t>
            </a:r>
            <a:r>
              <a:rPr lang="nb-NO" dirty="0" err="1"/>
              <a:t>instructions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8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It is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 to roll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loops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and for </a:t>
            </a:r>
            <a:r>
              <a:rPr lang="nb-NO" dirty="0" err="1"/>
              <a:t>statetments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6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63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accelerate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responsability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blocking</a:t>
            </a:r>
            <a:r>
              <a:rPr lang="nb-NO" dirty="0"/>
              <a:t> and loop </a:t>
            </a:r>
            <a:r>
              <a:rPr lang="nb-NO" dirty="0" err="1"/>
              <a:t>unrolling</a:t>
            </a:r>
            <a:r>
              <a:rPr lang="nb-NO" dirty="0"/>
              <a:t> to Apple.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First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vDSP_meanvD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to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get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arithmetic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trust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apple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they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doing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it fast and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good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Then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calculate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b and c and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perform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vDSP_vsmsaD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to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peform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a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mused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multiply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Square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part is not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something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Accelerate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can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help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have to loop over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b-NO" sz="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values</a:t>
            </a:r>
            <a:r>
              <a:rPr lang="nb-NO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vDSP_sveD</a:t>
            </a:r>
            <a:r>
              <a:rPr lang="nb-NO" dirty="0"/>
              <a:t> to sum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vector</a:t>
            </a: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vDSP_fltu32D :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developer.apple.com</a:t>
            </a:r>
            <a:r>
              <a:rPr lang="nb-NO" dirty="0"/>
              <a:t>/</a:t>
            </a:r>
            <a:r>
              <a:rPr lang="nb-NO" dirty="0" err="1"/>
              <a:t>documentation</a:t>
            </a:r>
            <a:r>
              <a:rPr lang="nb-NO" dirty="0"/>
              <a:t>/</a:t>
            </a:r>
            <a:r>
              <a:rPr lang="nb-NO" dirty="0" err="1"/>
              <a:t>accelerate</a:t>
            </a:r>
            <a:r>
              <a:rPr lang="nb-NO" dirty="0"/>
              <a:t>/1449794-vdsp_vfltu32d?language=</a:t>
            </a:r>
            <a:r>
              <a:rPr lang="nb-NO" dirty="0" err="1"/>
              <a:t>occ</a:t>
            </a: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vDSP_meanvD</a:t>
            </a:r>
            <a:r>
              <a:rPr lang="nb-NO" dirty="0"/>
              <a:t> :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developer.apple.com</a:t>
            </a:r>
            <a:r>
              <a:rPr lang="nb-NO" dirty="0"/>
              <a:t>/</a:t>
            </a:r>
            <a:r>
              <a:rPr lang="nb-NO" dirty="0" err="1"/>
              <a:t>documentation</a:t>
            </a:r>
            <a:r>
              <a:rPr lang="nb-NO" dirty="0"/>
              <a:t>/</a:t>
            </a:r>
            <a:r>
              <a:rPr lang="nb-NO" dirty="0" err="1"/>
              <a:t>accelerate</a:t>
            </a:r>
            <a:r>
              <a:rPr lang="nb-NO" dirty="0"/>
              <a:t>/1449784-vdsp_meanvd?language=</a:t>
            </a:r>
            <a:r>
              <a:rPr lang="nb-NO" dirty="0" err="1"/>
              <a:t>occ</a:t>
            </a: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vDSP_vsmsaD</a:t>
            </a:r>
            <a:r>
              <a:rPr lang="nb-NO" dirty="0"/>
              <a:t> :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developer.apple.com</a:t>
            </a:r>
            <a:r>
              <a:rPr lang="nb-NO" dirty="0"/>
              <a:t>/</a:t>
            </a:r>
            <a:r>
              <a:rPr lang="nb-NO" dirty="0" err="1"/>
              <a:t>documentation</a:t>
            </a:r>
            <a:r>
              <a:rPr lang="nb-NO" dirty="0"/>
              <a:t>/</a:t>
            </a:r>
            <a:r>
              <a:rPr lang="nb-NO" dirty="0" err="1"/>
              <a:t>accelerate</a:t>
            </a:r>
            <a:r>
              <a:rPr lang="nb-NO" dirty="0"/>
              <a:t>/1450432-vdsp_vsmsad?language=</a:t>
            </a:r>
            <a:r>
              <a:rPr lang="nb-NO" dirty="0" err="1"/>
              <a:t>occ</a:t>
            </a:r>
            <a:r>
              <a:rPr lang="nb-NO" dirty="0"/>
              <a:t> 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vDSP_sveD</a:t>
            </a:r>
            <a:r>
              <a:rPr lang="nb-NO" dirty="0"/>
              <a:t> :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developer.apple.com</a:t>
            </a:r>
            <a:r>
              <a:rPr lang="nb-NO" dirty="0"/>
              <a:t>/</a:t>
            </a:r>
            <a:r>
              <a:rPr lang="nb-NO" dirty="0" err="1"/>
              <a:t>documentation</a:t>
            </a:r>
            <a:r>
              <a:rPr lang="nb-NO" dirty="0"/>
              <a:t>/</a:t>
            </a:r>
            <a:r>
              <a:rPr lang="nb-NO" dirty="0" err="1"/>
              <a:t>accelerate</a:t>
            </a:r>
            <a:r>
              <a:rPr lang="nb-NO" dirty="0"/>
              <a:t>/1450567-vdsp_sved?language=</a:t>
            </a:r>
            <a:r>
              <a:rPr lang="nb-NO" dirty="0" err="1"/>
              <a:t>occ</a:t>
            </a:r>
            <a:endParaRPr lang="nb-NO" dirty="0"/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</a:t>
            </a:r>
            <a:r>
              <a:rPr lang="nb-NO" dirty="0" err="1"/>
              <a:t>starting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vDSP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Accelerate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.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module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vDSP</a:t>
            </a:r>
            <a:r>
              <a:rPr lang="nb-NO" dirty="0"/>
              <a:t>, and </a:t>
            </a:r>
            <a:r>
              <a:rPr lang="nb-NO" dirty="0" err="1"/>
              <a:t>are</a:t>
            </a:r>
            <a:r>
              <a:rPr lang="nb-NO" dirty="0"/>
              <a:t> ment for digital signal </a:t>
            </a:r>
            <a:r>
              <a:rPr lang="nb-NO" dirty="0" err="1"/>
              <a:t>processing</a:t>
            </a:r>
            <a:r>
              <a:rPr lang="nb-NO" dirty="0"/>
              <a:t>. The </a:t>
            </a:r>
            <a:r>
              <a:rPr lang="nb-NO" dirty="0" err="1"/>
              <a:t>clever</a:t>
            </a:r>
            <a:r>
              <a:rPr lang="nb-NO" dirty="0"/>
              <a:t> </a:t>
            </a:r>
            <a:r>
              <a:rPr lang="nb-NO" dirty="0" err="1"/>
              <a:t>engineers</a:t>
            </a:r>
            <a:r>
              <a:rPr lang="nb-NO" dirty="0"/>
              <a:t> at Apple has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tremendous</a:t>
            </a:r>
            <a:r>
              <a:rPr lang="nb-NO" dirty="0"/>
              <a:t> </a:t>
            </a:r>
            <a:r>
              <a:rPr lang="nb-NO" dirty="0" err="1"/>
              <a:t>effort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fast and </a:t>
            </a:r>
            <a:r>
              <a:rPr lang="nb-NO" dirty="0" err="1"/>
              <a:t>repliable</a:t>
            </a:r>
            <a:r>
              <a:rPr lang="nb-NO" dirty="0"/>
              <a:t> </a:t>
            </a:r>
            <a:r>
              <a:rPr lang="nb-NO" dirty="0" err="1"/>
              <a:t>across</a:t>
            </a:r>
            <a:r>
              <a:rPr lang="nb-NO" dirty="0"/>
              <a:t> Apple TV, Apple Watch, </a:t>
            </a:r>
            <a:r>
              <a:rPr lang="nb-NO" dirty="0" err="1"/>
              <a:t>iOS</a:t>
            </a:r>
            <a:r>
              <a:rPr lang="nb-NO" dirty="0"/>
              <a:t> and MacOS.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3D899-403A-4D42-859D-52FF5FBE3D2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1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8BF59728-C549-411C-ADD7-28F98E665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8" y="6348982"/>
            <a:ext cx="2488632" cy="3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8443" y="961719"/>
            <a:ext cx="9146381" cy="867081"/>
          </a:xfrm>
        </p:spPr>
        <p:txBody>
          <a:bodyPr anchor="t">
            <a:noAutofit/>
          </a:bodyPr>
          <a:lstStyle>
            <a:lvl1pPr algn="l">
              <a:defRPr sz="63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1DAC-1B6B-144C-9075-E5D987E6C6C0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B8B047-FDEF-479F-8466-1C28FDB7B2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30" y="5951072"/>
            <a:ext cx="1079345" cy="90851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262AC1-D690-4DD7-BF60-8EC20E00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8443" y="1828800"/>
            <a:ext cx="9146381" cy="1002535"/>
          </a:xfrm>
        </p:spPr>
        <p:txBody>
          <a:bodyPr>
            <a:noAutofit/>
          </a:bodyPr>
          <a:lstStyle>
            <a:lvl1pPr marL="0" indent="0">
              <a:buNone/>
              <a:defRPr sz="6300">
                <a:solidFill>
                  <a:schemeClr val="accent2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</p:spTree>
    <p:extLst>
      <p:ext uri="{BB962C8B-B14F-4D97-AF65-F5344CB8AC3E}">
        <p14:creationId xmlns:p14="http://schemas.microsoft.com/office/powerpoint/2010/main" val="187705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6">
            <a:extLst>
              <a:ext uri="{FF2B5EF4-FFF2-40B4-BE49-F238E27FC236}">
                <a16:creationId xmlns:a16="http://schemas.microsoft.com/office/drawing/2014/main" id="{5CA09C03-D416-48EB-B02B-E742C11612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EBF53-B9E2-A143-B15E-FA5AFE1B7EF2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648685-E573-45EE-A33F-3876A2344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5920" y="992594"/>
            <a:ext cx="4724526" cy="590012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3A8EB89-56F1-46B1-9544-7473AFCFEE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920" y="1582606"/>
            <a:ext cx="4724526" cy="742241"/>
          </a:xfrm>
        </p:spPr>
        <p:txBody>
          <a:bodyPr>
            <a:normAutofit/>
          </a:bodyPr>
          <a:lstStyle>
            <a:lvl1pPr marL="0" indent="0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pic>
        <p:nvPicPr>
          <p:cNvPr id="15" name="Grafikk 14">
            <a:extLst>
              <a:ext uri="{FF2B5EF4-FFF2-40B4-BE49-F238E27FC236}">
                <a16:creationId xmlns:a16="http://schemas.microsoft.com/office/drawing/2014/main" id="{29798C96-C57F-42BE-8BB3-1C29D2392A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8756" y="6227364"/>
            <a:ext cx="418207" cy="430880"/>
          </a:xfrm>
          <a:prstGeom prst="rect">
            <a:avLst/>
          </a:prstGeom>
        </p:spPr>
      </p:pic>
      <p:sp>
        <p:nvSpPr>
          <p:cNvPr id="17" name="Plassholder for tekst 6">
            <a:extLst>
              <a:ext uri="{FF2B5EF4-FFF2-40B4-BE49-F238E27FC236}">
                <a16:creationId xmlns:a16="http://schemas.microsoft.com/office/drawing/2014/main" id="{E1247601-A367-462C-8231-0440FD336B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1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tittel - 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6">
            <a:extLst>
              <a:ext uri="{FF2B5EF4-FFF2-40B4-BE49-F238E27FC236}">
                <a16:creationId xmlns:a16="http://schemas.microsoft.com/office/drawing/2014/main" id="{0B366228-6F2D-4E98-B157-93019D6FA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5920" y="992594"/>
            <a:ext cx="4724526" cy="59001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9CC2C-E6C1-D44F-BC99-3D83C92ED40D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EFE2E-43C1-47D7-9D92-5C619E3B4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920" y="1582606"/>
            <a:ext cx="4724526" cy="742241"/>
          </a:xfrm>
        </p:spPr>
        <p:txBody>
          <a:bodyPr>
            <a:normAutofit/>
          </a:bodyPr>
          <a:lstStyle>
            <a:lvl1pPr marL="0" indent="0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4257398D-EF55-4D57-BDF4-0B76BE8DF7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8201" y="6224983"/>
            <a:ext cx="328217" cy="328217"/>
          </a:xfrm>
          <a:prstGeom prst="rect">
            <a:avLst/>
          </a:prstGeom>
        </p:spPr>
      </p:pic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FAD7A757-BBA6-46C1-8965-A1D000E4F4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1922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tittel - Oransje (sort logo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6">
            <a:extLst>
              <a:ext uri="{FF2B5EF4-FFF2-40B4-BE49-F238E27FC236}">
                <a16:creationId xmlns:a16="http://schemas.microsoft.com/office/drawing/2014/main" id="{E35FFF44-BE9C-4A67-B0A9-E6F79BFA99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5920" y="992594"/>
            <a:ext cx="4724526" cy="59001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55ECA2-0297-7342-B746-58063A101BEA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EFE2E-43C1-47D7-9D92-5C619E3B4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920" y="1582606"/>
            <a:ext cx="4724526" cy="742241"/>
          </a:xfrm>
        </p:spPr>
        <p:txBody>
          <a:bodyPr>
            <a:normAutofit/>
          </a:bodyPr>
          <a:lstStyle>
            <a:lvl1pPr marL="0" indent="0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0D6C6698-3503-42C3-B264-F7907345E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6" y="6348982"/>
            <a:ext cx="2502518" cy="302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ADC00CE-DE1D-47FD-B7B4-16DCD5C59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8201" y="6224983"/>
            <a:ext cx="328217" cy="3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tittel - Lilla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6">
            <a:extLst>
              <a:ext uri="{FF2B5EF4-FFF2-40B4-BE49-F238E27FC236}">
                <a16:creationId xmlns:a16="http://schemas.microsoft.com/office/drawing/2014/main" id="{F9B73A0A-A862-4E0E-B935-F823B4679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5920" y="992594"/>
            <a:ext cx="4724526" cy="59001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FF82AB-674F-824B-9924-DF71D7055CF6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E791E-2133-47FB-BAE3-85049D86C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14" y="6024241"/>
            <a:ext cx="1030561" cy="8353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EFE2E-43C1-47D7-9D92-5C619E3B4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920" y="1582606"/>
            <a:ext cx="4724526" cy="742241"/>
          </a:xfrm>
        </p:spPr>
        <p:txBody>
          <a:bodyPr>
            <a:normAutofit/>
          </a:bodyPr>
          <a:lstStyle>
            <a:lvl1pPr marL="0" indent="0">
              <a:buNone/>
              <a:defRPr sz="430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F286448D-0DFC-43D8-B89E-E340C45DA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86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tittel - Lilla #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6">
            <a:extLst>
              <a:ext uri="{FF2B5EF4-FFF2-40B4-BE49-F238E27FC236}">
                <a16:creationId xmlns:a16="http://schemas.microsoft.com/office/drawing/2014/main" id="{F9B73A0A-A862-4E0E-B935-F823B4679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5920" y="992594"/>
            <a:ext cx="4724526" cy="59001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DD2714-F707-B048-AEBD-8C7841BBAECB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E791E-2133-47FB-BAE3-85049D86C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14" y="6024241"/>
            <a:ext cx="1030561" cy="8353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EFE2E-43C1-47D7-9D92-5C619E3B4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920" y="1582606"/>
            <a:ext cx="4724526" cy="742241"/>
          </a:xfrm>
        </p:spPr>
        <p:txBody>
          <a:bodyPr>
            <a:normAutofit/>
          </a:bodyPr>
          <a:lstStyle>
            <a:lvl1pPr marL="0" indent="0">
              <a:buNone/>
              <a:defRPr sz="430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F286448D-0DFC-43D8-B89E-E340C45DA3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593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D71B0B44-821D-405B-AA6F-C38ED1DD9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7199" y="2253022"/>
            <a:ext cx="3667126" cy="453160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9" y="2954626"/>
            <a:ext cx="3667126" cy="3293472"/>
          </a:xfrm>
        </p:spPr>
        <p:txBody>
          <a:bodyPr>
            <a:norm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  <a:lvl2pPr>
              <a:defRPr sz="1600" b="0">
                <a:solidFill>
                  <a:schemeClr val="tx1"/>
                </a:solidFill>
              </a:defRPr>
            </a:lvl2pPr>
            <a:lvl3pPr>
              <a:defRPr sz="16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DE0DAE-C1E2-D545-B89D-D5F726BA9C0C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C1D35DB7-58EB-4933-93CA-55D2B61C59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5" y="5798882"/>
            <a:ext cx="1115570" cy="1060706"/>
          </a:xfrm>
          <a:prstGeom prst="rect">
            <a:avLst/>
          </a:prstGeom>
        </p:spPr>
      </p:pic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A36B1783-476A-4C7F-8B33-847ED47B1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6" y="6348982"/>
            <a:ext cx="2502518" cy="302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401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EC1B728-8880-411F-92F7-88D16F4DD0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64932" y="5102864"/>
            <a:ext cx="969582" cy="969491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40" y="506747"/>
            <a:ext cx="10542357" cy="787880"/>
          </a:xfrm>
        </p:spPr>
        <p:txBody>
          <a:bodyPr>
            <a:normAutofit/>
          </a:bodyPr>
          <a:lstStyle>
            <a:lvl1pPr>
              <a:defRPr sz="2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15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D55A-7012-0441-9E8D-51EA0737A1DB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E97D7-6749-4404-94F1-4688914138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93" y="5975461"/>
            <a:ext cx="969582" cy="88412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6336C3-CD4F-4B7E-BBCB-2BA24C7DE5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90342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23908E-0F23-4C8C-BC1D-DE03C31BD80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20710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89FAF-ED6D-4386-AEAE-AC527A0F77D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68897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11A75A-6E24-4751-B860-1F5F938EE89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34904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8D62158-73C0-4AAA-9D84-510A4D1C4B7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0069871" y="3125771"/>
            <a:ext cx="1600093" cy="1756118"/>
          </a:xfrm>
        </p:spPr>
        <p:txBody>
          <a:bodyPr>
            <a:normAutofit/>
          </a:bodyPr>
          <a:lstStyle>
            <a:lvl1pPr marL="0" indent="0">
              <a:buFont typeface="Calibri" panose="020F0502020204030204" pitchFamily="34" charset="0"/>
              <a:buChar char="​"/>
              <a:defRPr sz="900"/>
            </a:lvl1pPr>
            <a:lvl2pPr marL="0" indent="0">
              <a:spcBef>
                <a:spcPts val="300"/>
              </a:spcBef>
              <a:spcAft>
                <a:spcPts val="1600"/>
              </a:spcAft>
              <a:buFont typeface="Calibri" panose="020F0502020204030204" pitchFamily="34" charset="0"/>
              <a:buChar char="​"/>
              <a:defRPr sz="900"/>
            </a:lvl2pPr>
            <a:lvl3pPr marL="0" indent="0">
              <a:spcBef>
                <a:spcPts val="0"/>
              </a:spcBef>
              <a:buFont typeface="Calibri" panose="020F0502020204030204" pitchFamily="34" charset="0"/>
              <a:buChar char="​"/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F2C3BD-CA34-4137-823A-6A1C3D2D6D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216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87AFB86-A56E-40BC-A902-B7C2BF3371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70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6DDD4CF-CEC9-46FB-BE1B-C93FD716A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90342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F79C84A-5BC0-47CC-AE08-7A91372100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9578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AC7E4152-AC53-4662-A2A0-BAEBECF63DE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4263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BFA39744-36E8-4836-87EF-F7FC1FDBC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0135" y="5193819"/>
            <a:ext cx="837307" cy="787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42450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kale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68FC-F364-B043-8449-FC502F536E7D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E97D7-6749-4404-94F1-4688914138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93" y="5975461"/>
            <a:ext cx="969582" cy="884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63D5DE-3CA5-455D-B14D-7CFB96D957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9132" y="6063109"/>
            <a:ext cx="1694421" cy="3668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92C1D5A-29D9-41F2-8F35-D6D0C70C5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0480" y="6063110"/>
            <a:ext cx="1677985" cy="366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FF5D3DB-D8AF-4DFC-A12F-18F30F75B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14805" y="6063109"/>
            <a:ext cx="1694421" cy="366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671763-C050-45B0-BE3A-2AC419CA3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0479" y="6059852"/>
            <a:ext cx="1694421" cy="366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D6002B1-DC1D-44D9-9FEA-5ACB478178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2796" y="6059852"/>
            <a:ext cx="1694421" cy="366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84D686A-F421-4C8A-8FE8-CA27165863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8327" y="6059852"/>
            <a:ext cx="1694421" cy="366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30618B-6D45-43E3-96EB-74BA4BEBB0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6234" y="6059852"/>
            <a:ext cx="1694421" cy="3668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4EB971-B400-4D74-8D48-62AD3F9F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30" y="5817783"/>
            <a:ext cx="1392788" cy="185264"/>
          </a:xfrm>
        </p:spPr>
        <p:txBody>
          <a:bodyPr>
            <a:norm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5D4812F-A278-477F-95CD-5DB9FC3A97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8858" y="5817783"/>
            <a:ext cx="1392788" cy="185264"/>
          </a:xfrm>
        </p:spPr>
        <p:txBody>
          <a:bodyPr>
            <a:norm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49A5B00A-AF9D-46FD-A19D-1B5F5C2FA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1665" y="5817783"/>
            <a:ext cx="1392788" cy="185264"/>
          </a:xfrm>
        </p:spPr>
        <p:txBody>
          <a:bodyPr>
            <a:normAutofit/>
          </a:bodyPr>
          <a:lstStyle>
            <a:lvl1pPr marL="0" indent="0" rtl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8E54EC9D-5514-4734-879A-D1D40E2C84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3582" y="5817783"/>
            <a:ext cx="1392788" cy="185264"/>
          </a:xfrm>
        </p:spPr>
        <p:txBody>
          <a:bodyPr>
            <a:normAutofit/>
          </a:bodyPr>
          <a:lstStyle>
            <a:lvl1pPr marL="0" indent="0" rtl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FE9CB556-91BB-4828-AD17-86300A4612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01605" y="5817783"/>
            <a:ext cx="1392788" cy="185264"/>
          </a:xfrm>
        </p:spPr>
        <p:txBody>
          <a:bodyPr>
            <a:normAutofit/>
          </a:bodyPr>
          <a:lstStyle>
            <a:lvl1pPr marL="0" indent="0" rtl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23E8381F-70BA-4A27-B2B0-93C4DE48E9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1581" y="5817783"/>
            <a:ext cx="1392788" cy="185264"/>
          </a:xfrm>
        </p:spPr>
        <p:txBody>
          <a:bodyPr>
            <a:normAutofit/>
          </a:bodyPr>
          <a:lstStyle>
            <a:lvl1pPr marL="0" indent="0" rtl="0">
              <a:buNone/>
              <a:defRPr sz="9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/>
              <a:t>Tekst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172F086-D7A5-48A1-9B5A-86ADED89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0" y="506747"/>
            <a:ext cx="6488585" cy="787880"/>
          </a:xfrm>
        </p:spPr>
        <p:txBody>
          <a:bodyPr>
            <a:normAutofit/>
          </a:bodyPr>
          <a:lstStyle>
            <a:lvl1pPr>
              <a:defRPr sz="2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95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 og 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A29BFB-C94B-4679-8F20-96DF6EF315E9}"/>
              </a:ext>
            </a:extLst>
          </p:cNvPr>
          <p:cNvSpPr/>
          <p:nvPr userDrawn="1"/>
        </p:nvSpPr>
        <p:spPr>
          <a:xfrm>
            <a:off x="7169740" y="0"/>
            <a:ext cx="5025435" cy="68595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9" tIns="22865" rIns="45729" bIns="22865"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74B1-26D0-A346-86CC-E34E64DE94FA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38A11-FA25-49EA-915A-914AD3B751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14" y="6018144"/>
            <a:ext cx="1030561" cy="841444"/>
          </a:xfrm>
          <a:prstGeom prst="rect">
            <a:avLst/>
          </a:prstGeom>
        </p:spPr>
      </p:pic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7A7D6820-1B5A-48DF-97AC-0DE7B307C04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9094" y="1687523"/>
            <a:ext cx="6488585" cy="4330621"/>
          </a:xfrm>
        </p:spPr>
        <p:txBody>
          <a:bodyPr/>
          <a:lstStyle/>
          <a:p>
            <a:r>
              <a:rPr lang="en-GB"/>
              <a:t>Click icon to add chart</a:t>
            </a:r>
            <a:endParaRPr lang="nb-N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161B8C-07D1-431D-ABDC-49C247E799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5129" y="862668"/>
            <a:ext cx="3947760" cy="315784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b-NO" dirty="0"/>
              <a:t>Tabelloverskrift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DE30E232-A087-4BF2-9BD4-316CF7AB008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605129" y="1271882"/>
            <a:ext cx="3947760" cy="4746038"/>
          </a:xfrm>
        </p:spPr>
        <p:txBody>
          <a:bodyPr/>
          <a:lstStyle/>
          <a:p>
            <a:r>
              <a:rPr lang="en-GB"/>
              <a:t>Click icon to add table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0685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A29BFB-C94B-4679-8F20-96DF6EF315E9}"/>
              </a:ext>
            </a:extLst>
          </p:cNvPr>
          <p:cNvSpPr/>
          <p:nvPr userDrawn="1"/>
        </p:nvSpPr>
        <p:spPr>
          <a:xfrm>
            <a:off x="3620341" y="0"/>
            <a:ext cx="4956560" cy="60179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9" tIns="22865" rIns="45729" bIns="22865"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6FA7C-E831-5D49-8875-C7209D5D6968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38A11-FA25-49EA-915A-914AD3B751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14" y="6018144"/>
            <a:ext cx="1030561" cy="8414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281664-61D8-4E34-A0E0-817CC7DC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0" y="506747"/>
            <a:ext cx="6488585" cy="787880"/>
          </a:xfrm>
        </p:spPr>
        <p:txBody>
          <a:bodyPr>
            <a:normAutofit/>
          </a:bodyPr>
          <a:lstStyle>
            <a:lvl1pPr>
              <a:defRPr sz="2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7A7D6820-1B5A-48DF-97AC-0DE7B307C04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9440" y="1687523"/>
            <a:ext cx="2951096" cy="4330621"/>
          </a:xfrm>
        </p:spPr>
        <p:txBody>
          <a:bodyPr/>
          <a:lstStyle/>
          <a:p>
            <a:r>
              <a:rPr lang="en-GB"/>
              <a:t>Click icon to add chart</a:t>
            </a:r>
            <a:endParaRPr lang="nb-NO"/>
          </a:p>
        </p:txBody>
      </p:sp>
      <p:sp>
        <p:nvSpPr>
          <p:cNvPr id="16" name="Chart Placeholder 12">
            <a:extLst>
              <a:ext uri="{FF2B5EF4-FFF2-40B4-BE49-F238E27FC236}">
                <a16:creationId xmlns:a16="http://schemas.microsoft.com/office/drawing/2014/main" id="{598BAD4D-A9CE-4A8C-9D28-0C633E789E4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959781" y="1687523"/>
            <a:ext cx="4290317" cy="3972380"/>
          </a:xfrm>
        </p:spPr>
        <p:txBody>
          <a:bodyPr/>
          <a:lstStyle/>
          <a:p>
            <a:r>
              <a:rPr lang="en-GB"/>
              <a:t>Click icon to add chart</a:t>
            </a:r>
            <a:endParaRPr lang="nb-NO"/>
          </a:p>
        </p:txBody>
      </p:sp>
      <p:sp>
        <p:nvSpPr>
          <p:cNvPr id="18" name="Chart Placeholder 12">
            <a:extLst>
              <a:ext uri="{FF2B5EF4-FFF2-40B4-BE49-F238E27FC236}">
                <a16:creationId xmlns:a16="http://schemas.microsoft.com/office/drawing/2014/main" id="{84FF90B6-243A-4F97-ACF3-31C923709993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743084" y="1110600"/>
            <a:ext cx="3165805" cy="4907544"/>
          </a:xfrm>
        </p:spPr>
        <p:txBody>
          <a:bodyPr/>
          <a:lstStyle/>
          <a:p>
            <a:r>
              <a:rPr lang="en-GB"/>
              <a:t>Click icon to add chart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36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- 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7B63A-ACF4-4F72-9F65-9143514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D3DFB4-24D0-CF44-855D-BBA9F210F376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478F46-2E89-44FC-9049-C96A6D49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58D8E6-CB6B-4275-80E2-98FCE0DB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5E987-FC7D-417E-9ECB-44239C66A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87" y="5999851"/>
            <a:ext cx="951288" cy="8597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77D7BF-2DE8-4D21-86CB-9227F7A40D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8443" y="961719"/>
            <a:ext cx="9146381" cy="867081"/>
          </a:xfrm>
        </p:spPr>
        <p:txBody>
          <a:bodyPr anchor="t">
            <a:noAutofit/>
          </a:bodyPr>
          <a:lstStyle>
            <a:lvl1pPr algn="l">
              <a:defRPr sz="63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39435A4-0A1B-4ADA-91DF-94BE28C90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8443" y="1828800"/>
            <a:ext cx="9146381" cy="1002535"/>
          </a:xfrm>
        </p:spPr>
        <p:txBody>
          <a:bodyPr>
            <a:noAutofit/>
          </a:bodyPr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2FD9343B-B947-4EF9-96DF-3FFDA5EB9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8" y="6348982"/>
            <a:ext cx="2502518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84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0BE1-1A48-4948-A998-1267083A62B1}" type="datetime1">
              <a:rPr lang="nb-NO" smtClean="0"/>
              <a:t>06.03.2022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5BAF9105-B630-48A5-AFB9-42F7092374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71" y="6226881"/>
            <a:ext cx="263942" cy="4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3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2913-DF15-6C41-9C7E-57B99B7E14D8}" type="datetime1">
              <a:rPr lang="nb-NO" smtClean="0"/>
              <a:t>06.03.2022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F464C22-63A9-4DEA-AA38-556CB26AD2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71" y="6226881"/>
            <a:ext cx="263942" cy="4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2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9A4367D5-B327-4287-AE8F-BDA6F42F2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5175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4BFC9B22-0D9D-4D54-A582-43B975A4A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6576" y="1816894"/>
            <a:ext cx="8582024" cy="1237272"/>
          </a:xfrm>
        </p:spPr>
        <p:txBody>
          <a:bodyPr>
            <a:normAutofit/>
          </a:bodyPr>
          <a:lstStyle>
            <a:lvl1pPr marL="0" indent="0" algn="ctr">
              <a:buNone/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Avslutningstekst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6124269C-F48E-4591-8230-2E77CBDA0D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54" y="6013989"/>
            <a:ext cx="4943866" cy="5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- Lill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7B63A-ACF4-4F72-9F65-9143514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CC9DC9-E8D9-2848-AD30-E289D1CEDB83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478F46-2E89-44FC-9049-C96A6D49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58D8E6-CB6B-4275-80E2-98FCE0DB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5E987-FC7D-417E-9ECB-44239C66A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87" y="5999851"/>
            <a:ext cx="951288" cy="8597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C6BAEC-5D35-4C7D-92A1-19BC14C4F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8443" y="961719"/>
            <a:ext cx="9146381" cy="867081"/>
          </a:xfrm>
        </p:spPr>
        <p:txBody>
          <a:bodyPr anchor="t">
            <a:noAutofit/>
          </a:bodyPr>
          <a:lstStyle>
            <a:lvl1pPr algn="l">
              <a:defRPr sz="63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Overskrift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E8E925C-33CE-4BCB-90C4-FD6501E9BE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8443" y="1828800"/>
            <a:ext cx="9146381" cy="1002535"/>
          </a:xfrm>
        </p:spPr>
        <p:txBody>
          <a:bodyPr>
            <a:noAutofit/>
          </a:bodyPr>
          <a:lstStyle>
            <a:lvl1pPr marL="0" indent="0">
              <a:buNone/>
              <a:defRPr sz="630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 dirty="0"/>
              <a:t>Beskrivelse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536226EB-ACDB-4D76-8FEB-141D9D3548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7" y="6348982"/>
            <a:ext cx="2502515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7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257CB46-CBED-4A15-9157-B1A6A52C97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" y="390"/>
            <a:ext cx="12193437" cy="68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kule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3D93F-7627-3243-A0FC-0BFFD1B9BC27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CB4A8121-6886-4EE2-A80C-03F6BEE2D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30" y="5951072"/>
            <a:ext cx="1079345" cy="9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8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kulepunkt - lit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 b="0"/>
            </a:lvl1pPr>
            <a:lvl2pPr>
              <a:defRPr sz="1600" b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FF7A-2FD0-5044-B703-47A960AA7C20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0E0EBFB-9ACD-4B3C-8426-BE139E3CEA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30" y="5951072"/>
            <a:ext cx="1079345" cy="9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7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650" y="470765"/>
            <a:ext cx="9573146" cy="128760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A717-BBF2-FF43-B9E6-1EA048364060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38A11-FA25-49EA-915A-914AD3B751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14" y="6018144"/>
            <a:ext cx="1030561" cy="8414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278E4D-BE5F-4281-8D9E-AE9641CF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650" y="1838446"/>
            <a:ext cx="9573146" cy="435234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</a:defRPr>
            </a:lvl1pPr>
            <a:lvl2pPr marL="225470" indent="0">
              <a:buNone/>
              <a:defRPr sz="1600" b="0">
                <a:solidFill>
                  <a:schemeClr val="tx2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212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, tittel og teks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6">
            <a:extLst>
              <a:ext uri="{FF2B5EF4-FFF2-40B4-BE49-F238E27FC236}">
                <a16:creationId xmlns:a16="http://schemas.microsoft.com/office/drawing/2014/main" id="{24C5899F-27D2-4EEA-847C-8236BCA7D6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7270" y="470765"/>
            <a:ext cx="4724526" cy="128760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7269" y="1838446"/>
            <a:ext cx="4724527" cy="435234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1600" b="0">
                <a:solidFill>
                  <a:schemeClr val="tx1"/>
                </a:solidFill>
              </a:defRPr>
            </a:lvl1pPr>
            <a:lvl2pPr marL="0" indent="0">
              <a:buFont typeface="Calibri" panose="020F0502020204030204" pitchFamily="34" charset="0"/>
              <a:buChar char="​"/>
              <a:defRPr sz="900" b="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27E2B5-EEA4-0743-9A53-5AD6AEF0EE1B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94F098A-2E98-4508-B74F-F90BBFB19E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9C12BC94-5540-4453-9165-3F7C40D79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00" y="6115702"/>
            <a:ext cx="987875" cy="7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7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, tittel og teks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6">
            <a:extLst>
              <a:ext uri="{FF2B5EF4-FFF2-40B4-BE49-F238E27FC236}">
                <a16:creationId xmlns:a16="http://schemas.microsoft.com/office/drawing/2014/main" id="{24C5899F-27D2-4EEA-847C-8236BCA7D6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7858" cy="685958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7270" y="470765"/>
            <a:ext cx="4724526" cy="128760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7269" y="1838446"/>
            <a:ext cx="4724527" cy="435234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1600" b="0">
                <a:solidFill>
                  <a:schemeClr val="tx1"/>
                </a:solidFill>
              </a:defRPr>
            </a:lvl1pPr>
            <a:lvl2pPr marL="0" indent="0">
              <a:buFont typeface="Calibri" panose="020F0502020204030204" pitchFamily="34" charset="0"/>
              <a:buChar char="​"/>
              <a:defRPr sz="900" b="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6E869E-62DC-8F4B-BE5D-E0DE8D6DBD92}" type="datetime1">
              <a:rPr lang="nb-NO" smtClean="0"/>
              <a:t>06.03.2022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94F098A-2E98-4508-B74F-F90BBFB19E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77" y="6348982"/>
            <a:ext cx="2502518" cy="302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9C12BC94-5540-4453-9165-3F7C40D79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00" y="6115702"/>
            <a:ext cx="987875" cy="7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8650" y="470765"/>
            <a:ext cx="9573146" cy="1287608"/>
          </a:xfrm>
          <a:prstGeom prst="rect">
            <a:avLst/>
          </a:prstGeom>
        </p:spPr>
        <p:txBody>
          <a:bodyPr vert="horz" lIns="45729" tIns="22865" rIns="45729" bIns="22865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650" y="1838446"/>
            <a:ext cx="9573146" cy="4352346"/>
          </a:xfrm>
          <a:prstGeom prst="rect">
            <a:avLst/>
          </a:prstGeom>
        </p:spPr>
        <p:txBody>
          <a:bodyPr vert="horz" lIns="45729" tIns="22865" rIns="45729" bIns="22865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20097" y="6356933"/>
            <a:ext cx="861700" cy="365210"/>
          </a:xfrm>
          <a:prstGeom prst="rect">
            <a:avLst/>
          </a:prstGeom>
        </p:spPr>
        <p:txBody>
          <a:bodyPr vert="horz" lIns="45729" tIns="22865" rIns="45729" bIns="22865" rtlCol="0" anchor="ctr"/>
          <a:lstStyle>
            <a:lvl1pPr algn="r">
              <a:defRPr sz="900" b="1">
                <a:solidFill>
                  <a:schemeClr val="accent2"/>
                </a:solidFill>
              </a:defRPr>
            </a:lvl1pPr>
          </a:lstStyle>
          <a:p>
            <a:fld id="{0D736D77-009D-C047-AA57-7CA6DA8D5126}" type="datetime1">
              <a:rPr lang="nb-NO" smtClean="0"/>
              <a:t>06.03.2022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5466" y="6356933"/>
            <a:ext cx="6268926" cy="365210"/>
          </a:xfrm>
          <a:prstGeom prst="rect">
            <a:avLst/>
          </a:prstGeom>
        </p:spPr>
        <p:txBody>
          <a:bodyPr vert="horz" lIns="45729" tIns="22865" rIns="45729" bIns="22865" rtlCol="0" anchor="ctr"/>
          <a:lstStyle>
            <a:lvl1pPr algn="l">
              <a:defRPr sz="900" b="1">
                <a:solidFill>
                  <a:schemeClr val="accent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9440" y="6356933"/>
            <a:ext cx="736296" cy="365210"/>
          </a:xfrm>
          <a:prstGeom prst="rect">
            <a:avLst/>
          </a:prstGeom>
        </p:spPr>
        <p:txBody>
          <a:bodyPr vert="horz" lIns="45729" tIns="22865" rIns="45729" bIns="22865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8B6BEC6-B9F9-48EA-BEE7-D56422A9BD5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8" name="Bilde 17">
            <a:extLst>
              <a:ext uri="{FF2B5EF4-FFF2-40B4-BE49-F238E27FC236}">
                <a16:creationId xmlns:a16="http://schemas.microsoft.com/office/drawing/2014/main" id="{B3B0430B-EF02-45A4-B62D-D146CC835FF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8" y="6348982"/>
            <a:ext cx="2488632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0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5" r:id="rId3"/>
    <p:sldLayoutId id="2147483702" r:id="rId4"/>
    <p:sldLayoutId id="2147483662" r:id="rId5"/>
    <p:sldLayoutId id="2147483682" r:id="rId6"/>
    <p:sldLayoutId id="2147483677" r:id="rId7"/>
    <p:sldLayoutId id="2147483678" r:id="rId8"/>
    <p:sldLayoutId id="2147483700" r:id="rId9"/>
    <p:sldLayoutId id="2147483696" r:id="rId10"/>
    <p:sldLayoutId id="2147483679" r:id="rId11"/>
    <p:sldLayoutId id="2147483697" r:id="rId12"/>
    <p:sldLayoutId id="2147483698" r:id="rId13"/>
    <p:sldLayoutId id="2147483701" r:id="rId14"/>
    <p:sldLayoutId id="2147483694" r:id="rId15"/>
    <p:sldLayoutId id="2147483687" r:id="rId16"/>
    <p:sldLayoutId id="2147483691" r:id="rId17"/>
    <p:sldLayoutId id="2147483688" r:id="rId18"/>
    <p:sldLayoutId id="2147483689" r:id="rId19"/>
    <p:sldLayoutId id="2147483666" r:id="rId20"/>
    <p:sldLayoutId id="2147483667" r:id="rId21"/>
    <p:sldLayoutId id="2147483699" r:id="rId22"/>
  </p:sldLayoutIdLst>
  <p:hf hdr="0" ftr="0" dt="0"/>
  <p:txStyles>
    <p:titleStyle>
      <a:lvl1pPr algn="l" defTabSz="880402" rtl="0" eaLnBrk="1" latinLnBrk="0" hangingPunct="1">
        <a:lnSpc>
          <a:spcPct val="90000"/>
        </a:lnSpc>
        <a:spcBef>
          <a:spcPct val="0"/>
        </a:spcBef>
        <a:buNone/>
        <a:defRPr sz="43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0101" indent="-220101" algn="l" defTabSz="880402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3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0940" indent="-225470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23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1100502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3pPr>
      <a:lvl4pPr marL="1540703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4pPr>
      <a:lvl5pPr marL="1980904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2300" kern="1200">
          <a:solidFill>
            <a:schemeClr val="tx2"/>
          </a:solidFill>
          <a:latin typeface="+mn-lt"/>
          <a:ea typeface="+mn-ea"/>
          <a:cs typeface="+mn-cs"/>
        </a:defRPr>
      </a:lvl5pPr>
      <a:lvl6pPr marL="2421104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305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01506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741706" indent="-220101" algn="l" defTabSz="880402" rtl="0" eaLnBrk="1" latinLnBrk="0" hangingPunct="1">
        <a:lnSpc>
          <a:spcPct val="90000"/>
        </a:lnSpc>
        <a:spcBef>
          <a:spcPts val="48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0201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80402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20602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803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1004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204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81406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21606" algn="l" defTabSz="88040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github.com/ahysing/fast-variance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6E54C-94D0-4D4C-9FDB-E58AF752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pPr/>
              <a:t>1</a:t>
            </a:fld>
            <a:endParaRPr lang="nb-NO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23F0E90-3D0B-4D45-9BC7-490338296CD7}"/>
              </a:ext>
            </a:extLst>
          </p:cNvPr>
          <p:cNvSpPr txBox="1">
            <a:spLocks/>
          </p:cNvSpPr>
          <p:nvPr/>
        </p:nvSpPr>
        <p:spPr>
          <a:xfrm>
            <a:off x="4542184" y="834688"/>
            <a:ext cx="6152320" cy="3031435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0101" indent="-220101" algn="l" defTabSz="880402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3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940" indent="-225470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23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00502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0703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809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211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1305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15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17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Go Oslo </a:t>
            </a:r>
            <a:r>
              <a:rPr lang="nb-NO" sz="3600" dirty="0" err="1">
                <a:solidFill>
                  <a:schemeClr val="tx1">
                    <a:lumMod val="95000"/>
                  </a:schemeClr>
                </a:solidFill>
              </a:rPr>
              <a:t>Meetup</a:t>
            </a: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 🎅🏻</a:t>
            </a:r>
          </a:p>
          <a:p>
            <a:pPr marL="0" indent="0">
              <a:buNone/>
            </a:pPr>
            <a:endParaRPr lang="nb-NO" sz="36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nb-NO" sz="3600" dirty="0" err="1">
                <a:solidFill>
                  <a:schemeClr val="tx1">
                    <a:lumMod val="95000"/>
                  </a:schemeClr>
                </a:solidFill>
              </a:rPr>
              <a:t>Interfacing</a:t>
            </a: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tx1">
                    <a:lumMod val="95000"/>
                  </a:schemeClr>
                </a:solidFill>
              </a:rPr>
              <a:t>with</a:t>
            </a: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 native </a:t>
            </a:r>
            <a:r>
              <a:rPr lang="nb-NO" sz="3600" dirty="0" err="1">
                <a:solidFill>
                  <a:schemeClr val="tx1">
                    <a:lumMod val="95000"/>
                  </a:schemeClr>
                </a:solidFill>
              </a:rPr>
              <a:t>code</a:t>
            </a: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 –</a:t>
            </a:r>
          </a:p>
          <a:p>
            <a:pPr marL="0" indent="0">
              <a:buNone/>
            </a:pPr>
            <a:r>
              <a:rPr lang="nb-NO" sz="3600" dirty="0">
                <a:solidFill>
                  <a:schemeClr val="tx1">
                    <a:lumMod val="95000"/>
                  </a:schemeClr>
                </a:solidFill>
              </a:rPr>
              <a:t>An intro to CGO</a:t>
            </a:r>
          </a:p>
          <a:p>
            <a:pPr marL="0" indent="0">
              <a:buNone/>
            </a:pPr>
            <a:endParaRPr lang="nb-NO" sz="1600" b="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nb-NO" sz="1600" b="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nb-NO" sz="16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nb-NO" sz="1600" dirty="0">
                <a:solidFill>
                  <a:schemeClr val="tx1">
                    <a:lumMod val="95000"/>
                  </a:schemeClr>
                </a:solidFill>
              </a:rPr>
              <a:t>Andreas Dreyer Hysing</a:t>
            </a:r>
          </a:p>
        </p:txBody>
      </p:sp>
    </p:spTree>
    <p:extLst>
      <p:ext uri="{BB962C8B-B14F-4D97-AF65-F5344CB8AC3E}">
        <p14:creationId xmlns:p14="http://schemas.microsoft.com/office/powerpoint/2010/main" val="320298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FD2A0F7-CB3D-40BD-98F6-2F709A2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10</a:t>
            </a:fld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E4CBE-4C23-6B40-8F7A-1E532F5A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8" y="1450710"/>
            <a:ext cx="5820514" cy="47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A19A6-EEFA-E348-9834-C4E3B545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02" y="0"/>
            <a:ext cx="4558541" cy="68595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44F196-3E45-3243-A568-A0ADFEB9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11" y="284569"/>
            <a:ext cx="9573146" cy="692113"/>
          </a:xfrm>
        </p:spPr>
        <p:txBody>
          <a:bodyPr>
            <a:normAutofit/>
          </a:bodyPr>
          <a:lstStyle/>
          <a:p>
            <a:r>
              <a:rPr lang="nb-NO" dirty="0" err="1"/>
              <a:t>optimized</a:t>
            </a:r>
            <a:r>
              <a:rPr lang="nb-NO" dirty="0"/>
              <a:t> L1 </a:t>
            </a:r>
            <a:r>
              <a:rPr lang="nb-NO" dirty="0" err="1"/>
              <a:t>cache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247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9C8C-DB73-EA4E-90E3-9F8CBDF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Second </a:t>
            </a:r>
            <a:r>
              <a:rPr lang="nb-NO" dirty="0" err="1"/>
              <a:t>attempt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6D992-472D-7C4D-AA1E-2B62D7FB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11</a:t>
            </a:fld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3BC89-2928-8E42-9B73-BABEBEA29FEC}"/>
              </a:ext>
            </a:extLst>
          </p:cNvPr>
          <p:cNvSpPr txBox="1"/>
          <p:nvPr/>
        </p:nvSpPr>
        <p:spPr>
          <a:xfrm>
            <a:off x="8067745" y="1465985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we</a:t>
            </a:r>
            <a:r>
              <a:rPr lang="nb-NO" sz="3200" dirty="0"/>
              <a:t> do </a:t>
            </a:r>
            <a:r>
              <a:rPr lang="nb-NO" sz="3200" dirty="0" err="1"/>
              <a:t>better</a:t>
            </a:r>
            <a:r>
              <a:rPr lang="nb-NO" sz="3200" dirty="0"/>
              <a:t>?</a:t>
            </a:r>
          </a:p>
        </p:txBody>
      </p:sp>
      <p:pic>
        <p:nvPicPr>
          <p:cNvPr id="7" name="Picture 6" descr="A picture containing indoor, person, sitting, child&#10;&#10;Description automatically generated">
            <a:extLst>
              <a:ext uri="{FF2B5EF4-FFF2-40B4-BE49-F238E27FC236}">
                <a16:creationId xmlns:a16="http://schemas.microsoft.com/office/drawing/2014/main" id="{7BCDD9F5-E957-7A4E-86CC-6DBA6F4E5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5" r="9445"/>
          <a:stretch/>
        </p:blipFill>
        <p:spPr>
          <a:xfrm>
            <a:off x="-2961329" y="1588"/>
            <a:ext cx="1029083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F6290F-5083-2744-A1F6-5FA8D01EC71E}"/>
              </a:ext>
            </a:extLst>
          </p:cNvPr>
          <p:cNvSpPr/>
          <p:nvPr/>
        </p:nvSpPr>
        <p:spPr>
          <a:xfrm rot="212164">
            <a:off x="3121903" y="3169946"/>
            <a:ext cx="1625449" cy="882179"/>
          </a:xfrm>
          <a:prstGeom prst="rect">
            <a:avLst/>
          </a:prstGeom>
          <a:solidFill>
            <a:srgbClr val="DF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 </a:t>
            </a:r>
            <a:r>
              <a:rPr lang="nb-NO" sz="2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playing</a:t>
            </a:r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b-NO" sz="2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</a:t>
            </a:r>
            <a:endParaRPr lang="nb-NO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9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9C8C-DB73-EA4E-90E3-9F8CBDF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Second </a:t>
            </a:r>
            <a:r>
              <a:rPr lang="nb-NO" dirty="0" err="1"/>
              <a:t>attempt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6D992-472D-7C4D-AA1E-2B62D7FB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12</a:t>
            </a:fld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3BC89-2928-8E42-9B73-BABEBEA29FEC}"/>
              </a:ext>
            </a:extLst>
          </p:cNvPr>
          <p:cNvSpPr txBox="1"/>
          <p:nvPr/>
        </p:nvSpPr>
        <p:spPr>
          <a:xfrm>
            <a:off x="8067745" y="1465985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we</a:t>
            </a:r>
            <a:r>
              <a:rPr lang="nb-NO" sz="3200" dirty="0"/>
              <a:t> do </a:t>
            </a:r>
            <a:r>
              <a:rPr lang="nb-NO" sz="3200" dirty="0" err="1"/>
              <a:t>better</a:t>
            </a:r>
            <a:r>
              <a:rPr lang="nb-NO" sz="3200" dirty="0"/>
              <a:t>?</a:t>
            </a:r>
          </a:p>
        </p:txBody>
      </p:sp>
      <p:pic>
        <p:nvPicPr>
          <p:cNvPr id="7" name="Picture 6" descr="A picture containing indoor, person, sitting, child&#10;&#10;Description automatically generated">
            <a:extLst>
              <a:ext uri="{FF2B5EF4-FFF2-40B4-BE49-F238E27FC236}">
                <a16:creationId xmlns:a16="http://schemas.microsoft.com/office/drawing/2014/main" id="{7BCDD9F5-E957-7A4E-86CC-6DBA6F4E5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5" r="9445"/>
          <a:stretch/>
        </p:blipFill>
        <p:spPr>
          <a:xfrm>
            <a:off x="-2961329" y="1588"/>
            <a:ext cx="1029083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F6290F-5083-2744-A1F6-5FA8D01EC71E}"/>
              </a:ext>
            </a:extLst>
          </p:cNvPr>
          <p:cNvSpPr/>
          <p:nvPr/>
        </p:nvSpPr>
        <p:spPr>
          <a:xfrm rot="212164">
            <a:off x="3121903" y="3169946"/>
            <a:ext cx="1625449" cy="882179"/>
          </a:xfrm>
          <a:prstGeom prst="rect">
            <a:avLst/>
          </a:prstGeom>
          <a:solidFill>
            <a:srgbClr val="DF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 </a:t>
            </a:r>
            <a:r>
              <a:rPr lang="nb-NO" sz="2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playing</a:t>
            </a:r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b-NO" sz="2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nb-NO" sz="2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</a:t>
            </a:r>
            <a:endParaRPr lang="nb-NO" sz="2200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92E1-7AE8-494C-9F20-54CEF037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58245">
            <a:off x="1404299" y="2450483"/>
            <a:ext cx="956645" cy="1135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6ACC9-97B4-7945-BBEA-78AB30025F79}"/>
              </a:ext>
            </a:extLst>
          </p:cNvPr>
          <p:cNvSpPr txBox="1"/>
          <p:nvPr/>
        </p:nvSpPr>
        <p:spPr>
          <a:xfrm>
            <a:off x="8067745" y="2753593"/>
            <a:ext cx="3531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We</a:t>
            </a:r>
            <a:r>
              <a:rPr lang="nb-NO" sz="3200" dirty="0"/>
              <a:t> </a:t>
            </a:r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use</a:t>
            </a:r>
            <a:r>
              <a:rPr lang="nb-NO" sz="3200" dirty="0"/>
              <a:t> </a:t>
            </a:r>
            <a:r>
              <a:rPr lang="nb-NO" sz="3200" dirty="0" err="1"/>
              <a:t>performance</a:t>
            </a:r>
            <a:r>
              <a:rPr lang="nb-NO" sz="3200" dirty="0"/>
              <a:t> </a:t>
            </a:r>
            <a:r>
              <a:rPr lang="nb-NO" sz="3200" dirty="0" err="1"/>
              <a:t>libraries</a:t>
            </a:r>
            <a:r>
              <a:rPr lang="nb-NO" sz="3200" dirty="0"/>
              <a:t>.</a:t>
            </a:r>
          </a:p>
          <a:p>
            <a:endParaRPr lang="nb-NO" sz="3200" dirty="0"/>
          </a:p>
          <a:p>
            <a:r>
              <a:rPr lang="nb-NO" sz="3200" dirty="0"/>
              <a:t>Apple </a:t>
            </a:r>
            <a:r>
              <a:rPr lang="nb-NO" sz="3200" dirty="0" err="1"/>
              <a:t>Accelerate</a:t>
            </a:r>
            <a:endParaRPr lang="nb-NO" sz="3200" dirty="0"/>
          </a:p>
          <a:p>
            <a:r>
              <a:rPr lang="nb-NO" sz="3200" dirty="0"/>
              <a:t>Framework is </a:t>
            </a:r>
            <a:r>
              <a:rPr lang="nb-NO" sz="3200" dirty="0" err="1"/>
              <a:t>such</a:t>
            </a:r>
            <a:r>
              <a:rPr lang="nb-NO" sz="3200" dirty="0"/>
              <a:t> a </a:t>
            </a:r>
            <a:r>
              <a:rPr lang="nb-NO" sz="3200" dirty="0" err="1"/>
              <a:t>framework</a:t>
            </a:r>
            <a:endParaRPr lang="nb-NO" sz="32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CAFC494-0463-6845-9E5F-5D5E981ACF49}"/>
              </a:ext>
            </a:extLst>
          </p:cNvPr>
          <p:cNvSpPr/>
          <p:nvPr/>
        </p:nvSpPr>
        <p:spPr>
          <a:xfrm>
            <a:off x="1814732" y="144095"/>
            <a:ext cx="2091760" cy="995220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 err="1"/>
              <a:t>You</a:t>
            </a:r>
            <a:r>
              <a:rPr lang="nb-NO" sz="1800" dirty="0"/>
              <a:t> have </a:t>
            </a:r>
            <a:r>
              <a:rPr lang="nb-NO" sz="1800" dirty="0" err="1"/>
              <a:t>no</a:t>
            </a:r>
            <a:r>
              <a:rPr lang="nb-NO" sz="1800" dirty="0"/>
              <a:t> </a:t>
            </a:r>
            <a:r>
              <a:rPr lang="nb-NO" sz="1800" dirty="0" err="1"/>
              <a:t>clue</a:t>
            </a:r>
            <a:r>
              <a:rPr lang="nb-NO" sz="1800" dirty="0"/>
              <a:t> </a:t>
            </a:r>
            <a:r>
              <a:rPr lang="nb-NO" sz="1800" dirty="0" err="1"/>
              <a:t>what</a:t>
            </a:r>
            <a:r>
              <a:rPr lang="nb-NO" sz="1800" dirty="0"/>
              <a:t> </a:t>
            </a:r>
            <a:r>
              <a:rPr lang="nb-NO" sz="1800" dirty="0" err="1"/>
              <a:t>you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doing</a:t>
            </a:r>
            <a:r>
              <a:rPr lang="nb-NO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95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71AD3-E914-7647-BCAA-63951D31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C15B4C-F193-7243-9400-90AFCD8F3F3F}"/>
              </a:ext>
            </a:extLst>
          </p:cNvPr>
          <p:cNvSpPr txBox="1">
            <a:spLocks/>
          </p:cNvSpPr>
          <p:nvPr/>
        </p:nvSpPr>
        <p:spPr>
          <a:xfrm>
            <a:off x="5906693" y="1337715"/>
            <a:ext cx="5553851" cy="1548073"/>
          </a:xfrm>
          <a:prstGeom prst="rect">
            <a:avLst/>
          </a:prstGeom>
        </p:spPr>
        <p:txBody>
          <a:bodyPr vert="horz" lIns="45729" tIns="22865" rIns="45729" bIns="22865" rtlCol="0">
            <a:normAutofit/>
          </a:bodyPr>
          <a:lstStyle>
            <a:lvl1pPr marL="220101" indent="-220101" algn="l" defTabSz="880402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940" indent="-225470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00502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0703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809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211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1305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15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17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b-NO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D08D87-380B-F046-AF37-4021500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4" y="550838"/>
            <a:ext cx="9573146" cy="786877"/>
          </a:xfrm>
        </p:spPr>
        <p:txBody>
          <a:bodyPr/>
          <a:lstStyle/>
          <a:p>
            <a:r>
              <a:rPr lang="nb-NO" dirty="0"/>
              <a:t>Apple </a:t>
            </a:r>
            <a:r>
              <a:rPr lang="nb-NO" dirty="0" err="1"/>
              <a:t>Accelerate</a:t>
            </a:r>
            <a:r>
              <a:rPr lang="nb-NO" dirty="0"/>
              <a:t>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683FFD0-7789-104F-A4B6-F6875C3100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7587" y="1713637"/>
                <a:ext cx="5553852" cy="4089286"/>
              </a:xfrm>
              <a:prstGeom prst="rect">
                <a:avLst/>
              </a:prstGeom>
            </p:spPr>
            <p:txBody>
              <a:bodyPr vert="horz" lIns="45729" tIns="22865" rIns="45729" bIns="22865" rtlCol="0">
                <a:normAutofit/>
              </a:bodyPr>
              <a:lstStyle>
                <a:lvl1pPr marL="220101" indent="-220101" algn="l" defTabSz="880402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450940" indent="-225470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00502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540703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980904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421104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61305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01506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41706" indent="-220101" algn="l" defTabSz="880402" rtl="0" eaLnBrk="1" latinLnBrk="0" hangingPunct="1">
                  <a:lnSpc>
                    <a:spcPct val="90000"/>
                  </a:lnSpc>
                  <a:spcBef>
                    <a:spcPts val="482"/>
                  </a:spcBef>
                  <a:buFont typeface="Arial" panose="020B0604020202020204" pitchFamily="34" charset="0"/>
                  <a:buChar char="•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nb-NO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nb-NO" dirty="0">
                    <a:solidFill>
                      <a:schemeClr val="tx1"/>
                    </a:solidFill>
                  </a:rPr>
                  <a:t>			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nb-NO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nb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nb-NO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nb-NO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b-NO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𝑣𝑎𝑟𝑖𝑎𝑛𝑐𝑒𝑉𝑒𝑐𝑡𝑜𝑟</m:t>
                    </m:r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=  </m:t>
                    </m:r>
                    <m:rad>
                      <m:radPr>
                        <m:degHide m:val="on"/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b-N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nb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  <m:acc>
                      <m:accPr>
                        <m:chr m:val="̅"/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nb-NO" dirty="0">
                    <a:solidFill>
                      <a:schemeClr val="tx1"/>
                    </a:solidFill>
                  </a:rPr>
                  <a:t>=</a:t>
                </a:r>
                <a:endParaRPr lang="nb-NO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b-NO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b-NO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nb-NO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  <m:r>
                      <a:rPr lang="nb-N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b-NO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ad>
                      <m:radPr>
                        <m:degHide m:val="on"/>
                        <m:ctrlP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𝑣𝑎𝑟𝑖𝑎𝑛𝑐𝑒𝑉𝑒𝑐𝑡𝑜𝑟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𝑣𝑎𝑟𝑖𝑎𝑛𝑐𝑒𝑉𝑒𝑐𝑡𝑜𝑟</m:t>
                    </m:r>
                  </m:oMath>
                </a14:m>
                <a:r>
                  <a:rPr lang="nb-NO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b-N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𝑣𝑎𝑟𝑖𝑎𝑛𝑐𝑒𝑉𝑒𝑐𝑡𝑜𝑟</m:t>
                    </m:r>
                  </m:oMath>
                </a14:m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683FFD0-7789-104F-A4B6-F6875C310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87" y="1713637"/>
                <a:ext cx="5553852" cy="4089286"/>
              </a:xfrm>
              <a:prstGeom prst="rect">
                <a:avLst/>
              </a:prstGeom>
              <a:blipFill>
                <a:blip r:embed="rId3"/>
                <a:stretch>
                  <a:fillRect l="-458" t="-46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FBD76-5444-F24A-8340-B0BF0F75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22" y="1191349"/>
            <a:ext cx="2492331" cy="1314553"/>
          </a:xfrm>
          <a:prstGeom prst="rect">
            <a:avLst/>
          </a:prstGeom>
        </p:spPr>
      </p:pic>
      <p:pic>
        <p:nvPicPr>
          <p:cNvPr id="17" name="Picture 16" descr="A close up of some grass&#10;&#10;Description automatically generated">
            <a:extLst>
              <a:ext uri="{FF2B5EF4-FFF2-40B4-BE49-F238E27FC236}">
                <a16:creationId xmlns:a16="http://schemas.microsoft.com/office/drawing/2014/main" id="{69623D73-D8FA-0F40-B0F1-5EB4ED1DE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12" y="2658623"/>
            <a:ext cx="2758149" cy="1976113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D16267-D932-C648-86EE-571D89103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5079819"/>
            <a:ext cx="2741943" cy="1446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2FBA2-D7BC-F940-BBF2-B837776C7849}"/>
                  </a:ext>
                </a:extLst>
              </p:cNvPr>
              <p:cNvSpPr txBox="1"/>
              <p:nvPr/>
            </p:nvSpPr>
            <p:spPr>
              <a:xfrm>
                <a:off x="539261" y="1336700"/>
                <a:ext cx="2483999" cy="4300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vDSP_meanvD</a:t>
                </a:r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b-NO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b-NO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nb-NO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b-N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nb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nb-NO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vDSP_vsmsaD</a:t>
                </a:r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b-NO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nb-NO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b-NO" sz="1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nb-NO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b-NO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vDSP_sveD</a:t>
                </a:r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nb-NO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nb-NO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nb-NO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nb-NO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nb-NO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nb-NO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nb-NO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nb-NO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2FBA2-D7BC-F940-BBF2-B837776C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61" y="1336700"/>
                <a:ext cx="2483999" cy="4300023"/>
              </a:xfrm>
              <a:prstGeom prst="rect">
                <a:avLst/>
              </a:prstGeom>
              <a:blipFill>
                <a:blip r:embed="rId7"/>
                <a:stretch>
                  <a:fillRect l="-3046" b="-1264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43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FD2A0F7-CB3D-40BD-98F6-2F709A2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14</a:t>
            </a:fld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C98A8-69FB-0A49-BC3F-234A2E16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4" y="0"/>
            <a:ext cx="10519286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5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62B89-EF18-F346-9660-F189557BB5FC}"/>
              </a:ext>
            </a:extLst>
          </p:cNvPr>
          <p:cNvSpPr/>
          <p:nvPr/>
        </p:nvSpPr>
        <p:spPr>
          <a:xfrm>
            <a:off x="339440" y="6077243"/>
            <a:ext cx="2952400" cy="782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49178-6BF8-BC4C-9C8E-256D6428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9BB2-A60C-0648-919F-6FF23926D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F0DDC-CA95-CD43-96B4-A679EF0A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15</a:t>
            </a:fld>
            <a:endParaRPr lang="nb-NO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EB864B5-FA29-B941-AA82-7C6A963F5E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601488"/>
              </p:ext>
            </p:extLst>
          </p:nvPr>
        </p:nvGraphicFramePr>
        <p:xfrm>
          <a:off x="492369" y="0"/>
          <a:ext cx="11155680" cy="685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7033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79F212-3F0A-6D4D-948B-E05FD644DB33}"/>
              </a:ext>
            </a:extLst>
          </p:cNvPr>
          <p:cNvSpPr/>
          <p:nvPr/>
        </p:nvSpPr>
        <p:spPr>
          <a:xfrm>
            <a:off x="339440" y="6077243"/>
            <a:ext cx="2952400" cy="782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A93B8-735D-FD48-A46D-AC68945B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1B72-49CE-5941-A3DF-69818876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680DC-2954-484C-A1B9-99D51DD9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16</a:t>
            </a:fld>
            <a:endParaRPr lang="nb-NO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80834A6-9A8D-FE49-8174-A92EB09296F9}"/>
              </a:ext>
            </a:extLst>
          </p:cNvPr>
          <p:cNvGraphicFramePr>
            <a:graphicFrameLocks/>
          </p:cNvGraphicFramePr>
          <p:nvPr/>
        </p:nvGraphicFramePr>
        <p:xfrm>
          <a:off x="268287" y="-75406"/>
          <a:ext cx="11658600" cy="701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7204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496F-418E-C140-A727-1F404D70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Should</a:t>
            </a:r>
            <a:r>
              <a:rPr lang="nb-NO" dirty="0"/>
              <a:t> I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in C or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4AD32-775F-0E41-B71F-521E7DA07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650" y="3311236"/>
            <a:ext cx="9573146" cy="28795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200" b="1" dirty="0">
                <a:solidFill>
                  <a:schemeClr val="tx1"/>
                </a:solidFill>
              </a:rPr>
              <a:t>If </a:t>
            </a:r>
            <a:r>
              <a:rPr lang="nb-NO" sz="3200" b="1" dirty="0" err="1">
                <a:solidFill>
                  <a:schemeClr val="tx1"/>
                </a:solidFill>
              </a:rPr>
              <a:t>you</a:t>
            </a:r>
            <a:r>
              <a:rPr lang="nb-NO" sz="3200" b="1" dirty="0">
                <a:solidFill>
                  <a:schemeClr val="tx1"/>
                </a:solidFill>
              </a:rPr>
              <a:t> have more </a:t>
            </a:r>
            <a:r>
              <a:rPr lang="nb-NO" sz="3200" b="1" dirty="0" err="1">
                <a:solidFill>
                  <a:schemeClr val="tx1"/>
                </a:solidFill>
              </a:rPr>
              <a:t>than</a:t>
            </a:r>
            <a:r>
              <a:rPr lang="nb-NO" sz="3200" b="1" dirty="0">
                <a:solidFill>
                  <a:schemeClr val="tx1"/>
                </a:solidFill>
              </a:rPr>
              <a:t> 256 </a:t>
            </a:r>
            <a:r>
              <a:rPr lang="nb-NO" sz="3200" b="1" dirty="0" err="1">
                <a:solidFill>
                  <a:schemeClr val="tx1"/>
                </a:solidFill>
              </a:rPr>
              <a:t>rows</a:t>
            </a:r>
            <a:r>
              <a:rPr lang="nb-NO" sz="3200" b="1" dirty="0">
                <a:solidFill>
                  <a:schemeClr val="tx1"/>
                </a:solidFill>
              </a:rPr>
              <a:t> in </a:t>
            </a:r>
            <a:r>
              <a:rPr lang="nb-NO" sz="3200" b="1" dirty="0" err="1">
                <a:solidFill>
                  <a:schemeClr val="tx1"/>
                </a:solidFill>
              </a:rPr>
              <a:t>excel</a:t>
            </a:r>
            <a:endParaRPr lang="nb-NO" sz="32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nb-NO" sz="32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nb-NO" sz="8000" b="1" dirty="0">
                <a:solidFill>
                  <a:schemeClr val="tx1"/>
                </a:solidFill>
              </a:rPr>
              <a:t>👨‍🏫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97E6E-CA37-7E43-9571-177CDB05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53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FC81847-05F6-144D-A727-20B3151818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6758E-FA35-934C-AD64-523EAA6D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83" y="470765"/>
            <a:ext cx="6916592" cy="1287608"/>
          </a:xfrm>
        </p:spPr>
        <p:txBody>
          <a:bodyPr>
            <a:normAutofit fontScale="90000"/>
          </a:bodyPr>
          <a:lstStyle/>
          <a:p>
            <a:r>
              <a:rPr lang="nb-NO" dirty="0"/>
              <a:t>Honorable </a:t>
            </a:r>
            <a:r>
              <a:rPr lang="nb-NO" dirty="0" err="1"/>
              <a:t>Mention</a:t>
            </a:r>
            <a:r>
              <a:rPr lang="nb-NO" dirty="0"/>
              <a:t> to 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minio</a:t>
            </a:r>
            <a:r>
              <a:rPr lang="nb-NO" dirty="0"/>
              <a:t>/c2goasm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80117E-4A10-B74A-B27D-44B5F001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802" y="2119745"/>
            <a:ext cx="7219373" cy="38599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28B0-D376-1441-9E2B-62D663D6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385473-BEDA-6C40-AC29-CC40FECA4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079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144F3D0A-D5E0-4D91-B5FE-AE504EBE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have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learned</a:t>
            </a:r>
            <a:r>
              <a:rPr lang="nb-NO" dirty="0"/>
              <a:t>?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39D0C806-2B23-4590-9A5D-EC9A40961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nb-NO" dirty="0"/>
              <a:t>C and C++ is </a:t>
            </a:r>
            <a:r>
              <a:rPr lang="nb-NO" dirty="0" err="1"/>
              <a:t>intefrates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compiler</a:t>
            </a:r>
            <a:r>
              <a:rPr lang="nb-NO" dirty="0"/>
              <a:t>. The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steps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compiling</a:t>
            </a:r>
            <a:r>
              <a:rPr lang="nb-NO" dirty="0"/>
              <a:t> c and </a:t>
            </a:r>
            <a:r>
              <a:rPr lang="nb-NO" dirty="0" err="1"/>
              <a:t>c++</a:t>
            </a:r>
            <a:r>
              <a:rPr lang="nb-NO" dirty="0"/>
              <a:t> is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configured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build</a:t>
            </a:r>
            <a:r>
              <a:rPr lang="nb-NO" dirty="0"/>
              <a:t> and </a:t>
            </a:r>
            <a:r>
              <a:rPr lang="nb-NO" dirty="0" err="1"/>
              <a:t>compile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 in CGO. No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required</a:t>
            </a:r>
            <a:r>
              <a:rPr lang="nb-NO" dirty="0"/>
              <a:t>.</a:t>
            </a:r>
          </a:p>
          <a:p>
            <a:pPr marL="285750" indent="-285750"/>
            <a:endParaRPr lang="nb-NO" dirty="0"/>
          </a:p>
          <a:p>
            <a:pPr marL="285750" indent="-285750"/>
            <a:r>
              <a:rPr lang="nb-NO" dirty="0"/>
              <a:t>Calling C and C++ </a:t>
            </a:r>
            <a:r>
              <a:rPr lang="nb-NO" dirty="0" err="1"/>
              <a:t>works</a:t>
            </a:r>
            <a:r>
              <a:rPr lang="nb-NO" dirty="0"/>
              <a:t> </a:t>
            </a:r>
            <a:r>
              <a:rPr lang="nb-NO" dirty="0" err="1"/>
              <a:t>wel</a:t>
            </a:r>
            <a:r>
              <a:rPr lang="nb-NO" dirty="0"/>
              <a:t>, and bridges </a:t>
            </a:r>
            <a:r>
              <a:rPr lang="nb-NO" dirty="0" err="1"/>
              <a:t>the</a:t>
            </a:r>
            <a:r>
              <a:rPr lang="nb-NO" dirty="0"/>
              <a:t> gap to </a:t>
            </a:r>
            <a:r>
              <a:rPr lang="nb-NO" dirty="0" err="1"/>
              <a:t>legacy</a:t>
            </a:r>
            <a:r>
              <a:rPr lang="nb-NO" dirty="0"/>
              <a:t> </a:t>
            </a:r>
            <a:r>
              <a:rPr lang="nb-NO" dirty="0" err="1"/>
              <a:t>applications</a:t>
            </a:r>
            <a:r>
              <a:rPr lang="nb-NO" dirty="0"/>
              <a:t> and </a:t>
            </a:r>
            <a:r>
              <a:rPr lang="nb-NO" dirty="0" err="1"/>
              <a:t>libraries</a:t>
            </a:r>
            <a:r>
              <a:rPr lang="nb-NO" dirty="0"/>
              <a:t> </a:t>
            </a:r>
            <a:r>
              <a:rPr lang="nb-NO" dirty="0" err="1"/>
              <a:t>written</a:t>
            </a:r>
            <a:r>
              <a:rPr lang="nb-NO" dirty="0"/>
              <a:t> in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languages</a:t>
            </a:r>
            <a:r>
              <a:rPr lang="nb-NO" dirty="0"/>
              <a:t>. </a:t>
            </a:r>
          </a:p>
          <a:p>
            <a:endParaRPr lang="nb-NO" dirty="0"/>
          </a:p>
          <a:p>
            <a:pPr marL="285750" indent="-285750"/>
            <a:r>
              <a:rPr lang="nb-NO" dirty="0"/>
              <a:t>The overhead </a:t>
            </a:r>
            <a:r>
              <a:rPr lang="nb-NO" dirty="0" err="1"/>
              <a:t>of</a:t>
            </a:r>
            <a:r>
              <a:rPr lang="nb-NO" dirty="0"/>
              <a:t> calling C and C++ is </a:t>
            </a:r>
            <a:r>
              <a:rPr lang="nb-NO" dirty="0" err="1"/>
              <a:t>significant</a:t>
            </a:r>
            <a:r>
              <a:rPr lang="nb-NO" dirty="0"/>
              <a:t>. It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shadow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potential</a:t>
            </a:r>
            <a:r>
              <a:rPr lang="nb-NO" dirty="0"/>
              <a:t> </a:t>
            </a:r>
            <a:r>
              <a:rPr lang="nb-NO" dirty="0" err="1"/>
              <a:t>peformance</a:t>
            </a:r>
            <a:r>
              <a:rPr lang="nb-NO" dirty="0"/>
              <a:t> </a:t>
            </a:r>
            <a:r>
              <a:rPr lang="nb-NO" dirty="0" err="1"/>
              <a:t>benefit</a:t>
            </a:r>
            <a:r>
              <a:rPr lang="nb-NO" dirty="0"/>
              <a:t>.</a:t>
            </a:r>
          </a:p>
          <a:p>
            <a:pPr marL="285750" indent="-285750"/>
            <a:endParaRPr lang="nb-NO" dirty="0"/>
          </a:p>
          <a:p>
            <a:pPr marL="285750" indent="-285750"/>
            <a:r>
              <a:rPr lang="nb-NO" dirty="0" err="1"/>
              <a:t>Writing</a:t>
            </a:r>
            <a:r>
              <a:rPr lang="nb-NO" dirty="0"/>
              <a:t> C and C++ is time </a:t>
            </a:r>
            <a:r>
              <a:rPr lang="nb-NO" dirty="0" err="1"/>
              <a:t>consuming</a:t>
            </a:r>
            <a:r>
              <a:rPr lang="nb-NO" dirty="0"/>
              <a:t> as </a:t>
            </a:r>
            <a:r>
              <a:rPr lang="nb-NO" dirty="0" err="1"/>
              <a:t>allways</a:t>
            </a:r>
            <a:r>
              <a:rPr lang="nb-NO" dirty="0"/>
              <a:t>.</a:t>
            </a:r>
          </a:p>
          <a:p>
            <a:pPr marL="285750" indent="-285750"/>
            <a:endParaRPr lang="nb-NO" dirty="0"/>
          </a:p>
          <a:p>
            <a:pPr marL="285750" indent="-285750"/>
            <a:r>
              <a:rPr lang="nb-NO" dirty="0"/>
              <a:t>... and it is </a:t>
            </a:r>
            <a:r>
              <a:rPr lang="nb-NO" dirty="0" err="1"/>
              <a:t>ingredibly</a:t>
            </a:r>
            <a:r>
              <a:rPr lang="nb-NO" dirty="0"/>
              <a:t> </a:t>
            </a:r>
            <a:r>
              <a:rPr lang="nb-NO" dirty="0" err="1"/>
              <a:t>exciting</a:t>
            </a:r>
            <a:r>
              <a:rPr lang="nb-NO" dirty="0"/>
              <a:t>.</a:t>
            </a:r>
          </a:p>
          <a:p>
            <a:pPr marL="285750" indent="-285750"/>
            <a:endParaRPr lang="nb-NO" dirty="0"/>
          </a:p>
          <a:p>
            <a:pPr marL="285750" indent="-285750"/>
            <a:r>
              <a:rPr lang="nb-NO" dirty="0"/>
              <a:t>Happy </a:t>
            </a:r>
            <a:r>
              <a:rPr lang="nb-NO" dirty="0" err="1"/>
              <a:t>coding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CGO </a:t>
            </a:r>
          </a:p>
          <a:p>
            <a:pPr marL="285750" indent="-285750"/>
            <a:endParaRPr lang="nb-NO" dirty="0"/>
          </a:p>
          <a:p>
            <a:pPr marL="285750" indent="-285750"/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8B6E-36CF-457F-ACD4-086DE96A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15B039DC-2875-4F7F-B0E9-86566A790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4" name="Picture 13" descr="A person sitting at a table in a kitchen&#10;&#10;Description automatically generated">
            <a:extLst>
              <a:ext uri="{FF2B5EF4-FFF2-40B4-BE49-F238E27FC236}">
                <a16:creationId xmlns:a16="http://schemas.microsoft.com/office/drawing/2014/main" id="{4503C0EB-B6C4-D042-BE7E-5C3D7020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24" y="0"/>
            <a:ext cx="5342613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F990-8CE4-DE4B-85FB-82BD739B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50" y="470765"/>
            <a:ext cx="9573146" cy="61663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Function</a:t>
            </a:r>
            <a:r>
              <a:rPr lang="nb-NO" dirty="0"/>
              <a:t> in Focus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47FB5-083E-2246-8999-F6F133AE9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8650" y="3110298"/>
                <a:ext cx="9573146" cy="14846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b-NO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nb-NO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b-NO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nb-NO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nb-NO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b-NO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nb-NO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b-NO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b-NO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b-NO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nb-NO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nb-NO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b-NO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nb-NO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b-NO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47FB5-083E-2246-8999-F6F133AE9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8650" y="3110298"/>
                <a:ext cx="9573146" cy="1484641"/>
              </a:xfrm>
              <a:blipFill>
                <a:blip r:embed="rId3"/>
                <a:stretch>
                  <a:fillRect t="-122881" b="-13983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71AD3-E914-7647-BCAA-63951D31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2</a:t>
            </a:fld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BA8D51-679E-1B4B-9A1D-62515EEFF1AA}"/>
                  </a:ext>
                </a:extLst>
              </p:cNvPr>
              <p:cNvSpPr txBox="1"/>
              <p:nvPr/>
            </p:nvSpPr>
            <p:spPr>
              <a:xfrm>
                <a:off x="1075736" y="4471828"/>
                <a:ext cx="820074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b-NO" sz="1600" b="0" dirty="0"/>
                  <a:t>															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</m:oMath>
                </a14:m>
                <a:r>
                  <a:rPr lang="nb-NO" sz="1600" b="0" dirty="0"/>
                  <a:t> </a:t>
                </a:r>
                <a:r>
                  <a:rPr lang="nb-NO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Variance</a:t>
                </a:r>
              </a:p>
              <a:p>
                <a:endParaRPr lang="nb-NO" sz="1600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nb-NO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nb-NO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b-NO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nb-NO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This is </a:t>
                </a:r>
                <a:r>
                  <a:rPr lang="nb-NO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arithmethic</a:t>
                </a:r>
                <a:r>
                  <a:rPr lang="nb-NO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nb-NO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</a:t>
                </a:r>
                <a:r>
                  <a:rPr lang="nb-NO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nb-NO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nb-NO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</a:t>
                </a:r>
                <a:r>
                  <a:rPr lang="nb-NO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vector</a:t>
                </a:r>
                <a:endParaRPr lang="nb-NO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b-NO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b-NO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the i-</a:t>
                </a:r>
                <a:r>
                  <a:rPr lang="nb-NO" sz="1600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nb-NO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element </a:t>
                </a:r>
                <a:r>
                  <a:rPr lang="nb-NO" sz="1600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nb-NO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 </a:t>
                </a:r>
                <a:r>
                  <a:rPr lang="nb-NO" sz="1600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vector</a:t>
                </a:r>
                <a:endParaRPr lang="nb-NO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6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BA8D51-679E-1B4B-9A1D-62515EEF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36" y="4471828"/>
                <a:ext cx="8200742" cy="1231106"/>
              </a:xfrm>
              <a:prstGeom prst="rect">
                <a:avLst/>
              </a:prstGeom>
              <a:blipFill>
                <a:blip r:embed="rId4"/>
                <a:stretch>
                  <a:fillRect l="-619" t="-4082" b="-1224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6E849A2-63C2-E444-8C50-ABA0BD393228}"/>
              </a:ext>
            </a:extLst>
          </p:cNvPr>
          <p:cNvSpPr txBox="1">
            <a:spLocks/>
          </p:cNvSpPr>
          <p:nvPr/>
        </p:nvSpPr>
        <p:spPr>
          <a:xfrm>
            <a:off x="1308650" y="1242013"/>
            <a:ext cx="9573146" cy="342242"/>
          </a:xfrm>
          <a:prstGeom prst="rect">
            <a:avLst/>
          </a:prstGeom>
        </p:spPr>
        <p:txBody>
          <a:bodyPr vert="horz" lIns="45729" tIns="22865" rIns="45729" bIns="22865" rtlCol="0" anchor="t">
            <a:normAutofit fontScale="60000" lnSpcReduction="20000"/>
          </a:bodyPr>
          <a:lstStyle>
            <a:lvl1pPr algn="l" defTabSz="880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Sample </a:t>
            </a:r>
            <a:r>
              <a:rPr lang="nb-NO" dirty="0" err="1"/>
              <a:t>Variance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330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93B93FA-AB64-A846-881B-347CB7B92A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3C22B-8287-9C4C-BBDF-9CAC2791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269" y="2230582"/>
            <a:ext cx="6037906" cy="3960210"/>
          </a:xfrm>
        </p:spPr>
        <p:txBody>
          <a:bodyPr>
            <a:normAutofit/>
          </a:bodyPr>
          <a:lstStyle/>
          <a:p>
            <a:endParaRPr lang="nb-NO" sz="2000" dirty="0">
              <a:hlinkClick r:id="rId2"/>
            </a:endParaRPr>
          </a:p>
          <a:p>
            <a:r>
              <a:rPr lang="nb-NO" sz="2000" dirty="0">
                <a:hlinkClick r:id="rId2"/>
              </a:rPr>
              <a:t>https://github.com/ahysing/fast-variance</a:t>
            </a:r>
            <a:endParaRPr lang="nb-NO" sz="2000" dirty="0"/>
          </a:p>
          <a:p>
            <a:endParaRPr lang="nb-NO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CF612-0F57-F74F-8E6D-278EE899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55D0DE-1183-7248-812D-9504A6213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EAF13-5FCA-8C48-AF06-04FF7C7292FE}"/>
              </a:ext>
            </a:extLst>
          </p:cNvPr>
          <p:cNvSpPr txBox="1"/>
          <p:nvPr/>
        </p:nvSpPr>
        <p:spPr>
          <a:xfrm>
            <a:off x="6037906" y="803563"/>
            <a:ext cx="478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See my </a:t>
            </a:r>
            <a:r>
              <a:rPr lang="nb-NO" sz="2000" dirty="0" err="1"/>
              <a:t>github</a:t>
            </a:r>
            <a:r>
              <a:rPr lang="nb-NO" sz="2000" dirty="0"/>
              <a:t> </a:t>
            </a:r>
            <a:r>
              <a:rPr lang="nb-NO" sz="2000" dirty="0" err="1"/>
              <a:t>page</a:t>
            </a:r>
            <a:r>
              <a:rPr lang="nb-NO" sz="2000" dirty="0"/>
              <a:t> to </a:t>
            </a:r>
            <a:r>
              <a:rPr lang="nb-NO" sz="2000" dirty="0" err="1"/>
              <a:t>learn</a:t>
            </a:r>
            <a:r>
              <a:rPr lang="nb-NO" sz="2000" dirty="0"/>
              <a:t> more </a:t>
            </a:r>
            <a:r>
              <a:rPr lang="nb-NO" sz="2000" dirty="0" err="1"/>
              <a:t>about</a:t>
            </a:r>
            <a:endParaRPr lang="nb-NO" sz="2000" dirty="0"/>
          </a:p>
          <a:p>
            <a:r>
              <a:rPr lang="nb-NO" sz="2000" dirty="0"/>
              <a:t>my </a:t>
            </a:r>
            <a:r>
              <a:rPr lang="nb-NO" sz="2000" dirty="0" err="1"/>
              <a:t>experiment</a:t>
            </a:r>
            <a:endParaRPr lang="nb-NO" sz="2000" dirty="0"/>
          </a:p>
        </p:txBody>
      </p:sp>
      <p:pic>
        <p:nvPicPr>
          <p:cNvPr id="7" name="Picture 6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128B323D-BF03-FF48-9C4F-995E4754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7338"/>
            <a:ext cx="5084618" cy="76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2C44-DD91-2249-8E02-050E23F0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550838"/>
            <a:ext cx="10263321" cy="1287608"/>
          </a:xfrm>
        </p:spPr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I </a:t>
            </a:r>
            <a:r>
              <a:rPr lang="nb-NO" dirty="0" err="1"/>
              <a:t>write</a:t>
            </a:r>
            <a:r>
              <a:rPr lang="nb-NO" dirty="0"/>
              <a:t> C and C++ </a:t>
            </a:r>
            <a:r>
              <a:rPr lang="nb-NO" dirty="0" err="1"/>
              <a:t>today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7D29A-4845-224E-A900-FD5B7635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3</a:t>
            </a:fld>
            <a:endParaRPr lang="nb-NO"/>
          </a:p>
        </p:txBody>
      </p:sp>
      <p:pic>
        <p:nvPicPr>
          <p:cNvPr id="9" name="Picture 8" descr="I personally has a passion for bulding and running computers&#10;">
            <a:extLst>
              <a:ext uri="{FF2B5EF4-FFF2-40B4-BE49-F238E27FC236}">
                <a16:creationId xmlns:a16="http://schemas.microsoft.com/office/drawing/2014/main" id="{B16A7B78-C5A0-314A-BE7E-A1815B05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338495"/>
            <a:ext cx="5743394" cy="4460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FA472-2875-104C-A541-DCFAF0BC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37" y="1338495"/>
            <a:ext cx="5898450" cy="44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6A42-A899-ED42-895D-83D33FE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50" y="470764"/>
            <a:ext cx="9573146" cy="692113"/>
          </a:xfrm>
        </p:spPr>
        <p:txBody>
          <a:bodyPr>
            <a:normAutofit/>
          </a:bodyPr>
          <a:lstStyle/>
          <a:p>
            <a:r>
              <a:rPr lang="nb-NO" dirty="0"/>
              <a:t>CGO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515E-728B-3146-9ACC-4C3A73FF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650" y="1362008"/>
            <a:ext cx="9573146" cy="1511041"/>
          </a:xfrm>
        </p:spPr>
        <p:txBody>
          <a:bodyPr>
            <a:normAutofit fontScale="92500" lnSpcReduction="10000"/>
          </a:bodyPr>
          <a:lstStyle/>
          <a:p>
            <a:r>
              <a:rPr lang="nb-NO" dirty="0">
                <a:solidFill>
                  <a:schemeClr val="tx1"/>
                </a:solidFill>
              </a:rPr>
              <a:t>Go </a:t>
            </a:r>
            <a:r>
              <a:rPr lang="nb-NO" dirty="0" err="1">
                <a:solidFill>
                  <a:schemeClr val="tx1"/>
                </a:solidFill>
              </a:rPr>
              <a:t>ships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with</a:t>
            </a:r>
            <a:r>
              <a:rPr lang="nb-NO" dirty="0">
                <a:solidFill>
                  <a:schemeClr val="tx1"/>
                </a:solidFill>
              </a:rPr>
              <a:t> support for c and </a:t>
            </a:r>
            <a:r>
              <a:rPr lang="nb-NO" dirty="0" err="1">
                <a:solidFill>
                  <a:schemeClr val="tx1"/>
                </a:solidFill>
              </a:rPr>
              <a:t>c++</a:t>
            </a:r>
            <a:r>
              <a:rPr lang="nb-NO" dirty="0">
                <a:solidFill>
                  <a:schemeClr val="tx1"/>
                </a:solidFill>
              </a:rPr>
              <a:t>. Source </a:t>
            </a:r>
            <a:r>
              <a:rPr lang="nb-NO" dirty="0" err="1">
                <a:solidFill>
                  <a:schemeClr val="tx1"/>
                </a:solidFill>
              </a:rPr>
              <a:t>code</a:t>
            </a:r>
            <a:r>
              <a:rPr lang="nb-NO" dirty="0">
                <a:solidFill>
                  <a:schemeClr val="tx1"/>
                </a:solidFill>
              </a:rPr>
              <a:t> in </a:t>
            </a:r>
            <a:r>
              <a:rPr lang="nb-NO" dirty="0" err="1">
                <a:solidFill>
                  <a:schemeClr val="tx1"/>
                </a:solidFill>
              </a:rPr>
              <a:t>these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languages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can</a:t>
            </a:r>
            <a:r>
              <a:rPr lang="nb-NO" dirty="0">
                <a:solidFill>
                  <a:schemeClr val="tx1"/>
                </a:solidFill>
              </a:rPr>
              <a:t> be </a:t>
            </a:r>
            <a:r>
              <a:rPr lang="nb-NO" dirty="0" err="1">
                <a:solidFill>
                  <a:schemeClr val="tx1"/>
                </a:solidFill>
              </a:rPr>
              <a:t>embedded</a:t>
            </a:r>
            <a:r>
              <a:rPr lang="nb-NO" dirty="0">
                <a:solidFill>
                  <a:schemeClr val="tx1"/>
                </a:solidFill>
              </a:rPr>
              <a:t> in </a:t>
            </a:r>
            <a:r>
              <a:rPr lang="nb-NO" dirty="0" err="1">
                <a:solidFill>
                  <a:schemeClr val="tx1"/>
                </a:solidFill>
              </a:rPr>
              <a:t>comments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inside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go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source</a:t>
            </a:r>
            <a:r>
              <a:rPr lang="nb-NO" dirty="0">
                <a:solidFill>
                  <a:schemeClr val="tx1"/>
                </a:solidFill>
              </a:rPr>
              <a:t> files or as a separate files </a:t>
            </a:r>
            <a:r>
              <a:rPr lang="nb-NO" dirty="0" err="1">
                <a:solidFill>
                  <a:schemeClr val="tx1"/>
                </a:solidFill>
              </a:rPr>
              <a:t>next</a:t>
            </a:r>
            <a:r>
              <a:rPr lang="nb-NO" dirty="0">
                <a:solidFill>
                  <a:schemeClr val="tx1"/>
                </a:solidFill>
              </a:rPr>
              <a:t> to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go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code</a:t>
            </a:r>
            <a:r>
              <a:rPr lang="nb-NO" dirty="0">
                <a:solidFill>
                  <a:schemeClr val="tx1"/>
                </a:solidFill>
              </a:rPr>
              <a:t>.</a:t>
            </a:r>
          </a:p>
          <a:p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This </a:t>
            </a:r>
            <a:r>
              <a:rPr lang="nb-NO" dirty="0" err="1">
                <a:solidFill>
                  <a:schemeClr val="tx1"/>
                </a:solidFill>
              </a:rPr>
              <a:t>little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known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feature</a:t>
            </a:r>
            <a:r>
              <a:rPr lang="nb-NO" dirty="0">
                <a:solidFill>
                  <a:schemeClr val="tx1"/>
                </a:solidFill>
              </a:rPr>
              <a:t> has </a:t>
            </a:r>
            <a:r>
              <a:rPr lang="nb-NO" dirty="0" err="1">
                <a:solidFill>
                  <a:schemeClr val="tx1"/>
                </a:solidFill>
              </a:rPr>
              <a:t>provided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golang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with</a:t>
            </a:r>
            <a:r>
              <a:rPr lang="nb-NO" dirty="0">
                <a:solidFill>
                  <a:schemeClr val="tx1"/>
                </a:solidFill>
              </a:rPr>
              <a:t> support for native system </a:t>
            </a:r>
            <a:r>
              <a:rPr lang="nb-NO" dirty="0" err="1">
                <a:solidFill>
                  <a:schemeClr val="tx1"/>
                </a:solidFill>
              </a:rPr>
              <a:t>code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since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start.</a:t>
            </a:r>
          </a:p>
          <a:p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Go files </a:t>
            </a:r>
            <a:r>
              <a:rPr lang="nb-NO" dirty="0" err="1">
                <a:solidFill>
                  <a:schemeClr val="tx1"/>
                </a:solidFill>
              </a:rPr>
              <a:t>with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b="1" dirty="0">
                <a:solidFill>
                  <a:schemeClr val="accent6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import «C» </a:t>
            </a:r>
            <a:r>
              <a:rPr lang="nb-NO" dirty="0" err="1">
                <a:solidFill>
                  <a:schemeClr val="tx1"/>
                </a:solidFill>
              </a:rPr>
              <a:t>are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entry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points</a:t>
            </a:r>
            <a:r>
              <a:rPr lang="nb-NO" dirty="0">
                <a:solidFill>
                  <a:schemeClr val="tx1"/>
                </a:solidFill>
              </a:rPr>
              <a:t> for c. </a:t>
            </a:r>
            <a:r>
              <a:rPr lang="nb-NO" dirty="0" err="1">
                <a:solidFill>
                  <a:schemeClr val="tx1"/>
                </a:solidFill>
              </a:rPr>
              <a:t>When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these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impor</a:t>
            </a:r>
            <a:r>
              <a:rPr lang="nb-NO" dirty="0">
                <a:solidFill>
                  <a:schemeClr val="tx1"/>
                </a:solidFill>
              </a:rPr>
              <a:t> statement is </a:t>
            </a:r>
            <a:r>
              <a:rPr lang="nb-NO" dirty="0" err="1">
                <a:solidFill>
                  <a:schemeClr val="tx1"/>
                </a:solidFill>
              </a:rPr>
              <a:t>seen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go-</a:t>
            </a:r>
            <a:r>
              <a:rPr lang="nb-NO" dirty="0" err="1">
                <a:solidFill>
                  <a:schemeClr val="tx1"/>
                </a:solidFill>
              </a:rPr>
              <a:t>compiler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will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call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c and </a:t>
            </a:r>
            <a:r>
              <a:rPr lang="nb-NO" dirty="0" err="1">
                <a:solidFill>
                  <a:schemeClr val="tx1"/>
                </a:solidFill>
              </a:rPr>
              <a:t>c++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compiler</a:t>
            </a:r>
            <a:r>
              <a:rPr lang="nb-NO" dirty="0">
                <a:solidFill>
                  <a:schemeClr val="tx1"/>
                </a:solidFill>
              </a:rPr>
              <a:t> for </a:t>
            </a:r>
            <a:r>
              <a:rPr lang="nb-NO" dirty="0" err="1">
                <a:solidFill>
                  <a:schemeClr val="tx1"/>
                </a:solidFill>
              </a:rPr>
              <a:t>that</a:t>
            </a:r>
            <a:r>
              <a:rPr lang="nb-NO" dirty="0">
                <a:solidFill>
                  <a:schemeClr val="tx1"/>
                </a:solidFill>
              </a:rPr>
              <a:t> system. On MacOS and Linux </a:t>
            </a:r>
            <a:r>
              <a:rPr lang="nb-NO" dirty="0" err="1">
                <a:solidFill>
                  <a:schemeClr val="tx1"/>
                </a:solidFill>
              </a:rPr>
              <a:t>this</a:t>
            </a:r>
            <a:r>
              <a:rPr lang="nb-NO" dirty="0">
                <a:solidFill>
                  <a:schemeClr val="tx1"/>
                </a:solidFill>
              </a:rPr>
              <a:t> is </a:t>
            </a:r>
            <a:r>
              <a:rPr lang="nb-NO" dirty="0" err="1">
                <a:solidFill>
                  <a:schemeClr val="tx1"/>
                </a:solidFill>
              </a:rPr>
              <a:t>clang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while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windows</a:t>
            </a:r>
            <a:r>
              <a:rPr lang="nb-NO" dirty="0">
                <a:solidFill>
                  <a:schemeClr val="tx1"/>
                </a:solidFill>
              </a:rPr>
              <a:t> CGO </a:t>
            </a:r>
            <a:r>
              <a:rPr lang="nb-NO" dirty="0" err="1">
                <a:solidFill>
                  <a:schemeClr val="tx1"/>
                </a:solidFill>
              </a:rPr>
              <a:t>assumes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microsoft</a:t>
            </a:r>
            <a:r>
              <a:rPr lang="nb-NO" dirty="0">
                <a:solidFill>
                  <a:schemeClr val="tx1"/>
                </a:solidFill>
              </a:rPr>
              <a:t> GCC </a:t>
            </a:r>
            <a:r>
              <a:rPr lang="nb-NO" dirty="0" err="1">
                <a:solidFill>
                  <a:schemeClr val="tx1"/>
                </a:solidFill>
              </a:rPr>
              <a:t>compiler</a:t>
            </a:r>
            <a:r>
              <a:rPr lang="nb-NO" dirty="0">
                <a:solidFill>
                  <a:schemeClr val="tx1"/>
                </a:solidFill>
              </a:rPr>
              <a:t> is </a:t>
            </a:r>
            <a:r>
              <a:rPr lang="nb-NO" dirty="0" err="1">
                <a:solidFill>
                  <a:schemeClr val="tx1"/>
                </a:solidFill>
              </a:rPr>
              <a:t>installed</a:t>
            </a:r>
            <a:r>
              <a:rPr lang="nb-NO" dirty="0">
                <a:solidFill>
                  <a:schemeClr val="tx1"/>
                </a:solidFill>
              </a:rPr>
              <a:t>.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1EE89-AFD7-6A43-8452-0E6F7931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4</a:t>
            </a:fld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51209-3BBC-4D48-BB18-3D30D83B8EFD}"/>
              </a:ext>
            </a:extLst>
          </p:cNvPr>
          <p:cNvSpPr txBox="1">
            <a:spLocks/>
          </p:cNvSpPr>
          <p:nvPr/>
        </p:nvSpPr>
        <p:spPr>
          <a:xfrm>
            <a:off x="1310960" y="3083737"/>
            <a:ext cx="9573146" cy="692113"/>
          </a:xfrm>
          <a:prstGeom prst="rect">
            <a:avLst/>
          </a:prstGeom>
        </p:spPr>
        <p:txBody>
          <a:bodyPr vert="horz" lIns="45729" tIns="22865" rIns="45729" bIns="22865" rtlCol="0" anchor="t">
            <a:normAutofit/>
          </a:bodyPr>
          <a:lstStyle>
            <a:lvl1pPr algn="l" defTabSz="880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CGO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FEEA79-4BF9-AA40-8311-9411842C5AFD}"/>
              </a:ext>
            </a:extLst>
          </p:cNvPr>
          <p:cNvSpPr txBox="1">
            <a:spLocks/>
          </p:cNvSpPr>
          <p:nvPr/>
        </p:nvSpPr>
        <p:spPr>
          <a:xfrm>
            <a:off x="1202633" y="3943091"/>
            <a:ext cx="9573146" cy="1511041"/>
          </a:xfrm>
          <a:prstGeom prst="rect">
            <a:avLst/>
          </a:prstGeom>
        </p:spPr>
        <p:txBody>
          <a:bodyPr vert="horz" lIns="45729" tIns="22865" rIns="45729" bIns="22865" rtlCol="0">
            <a:normAutofit/>
          </a:bodyPr>
          <a:lstStyle>
            <a:lvl1pPr marL="220101" indent="-220101" algn="l" defTabSz="880402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0940" indent="-225470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00502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0703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9809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21104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1305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15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1706" indent="-220101" algn="l" defTabSz="880402" rtl="0" eaLnBrk="1" latinLnBrk="0" hangingPunct="1">
              <a:lnSpc>
                <a:spcPct val="90000"/>
              </a:lnSpc>
              <a:spcBef>
                <a:spcPts val="482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solidFill>
                  <a:schemeClr val="tx1"/>
                </a:solidFill>
              </a:rPr>
              <a:t>Write </a:t>
            </a:r>
            <a:r>
              <a:rPr lang="nb-NO" dirty="0" err="1">
                <a:solidFill>
                  <a:schemeClr val="tx1"/>
                </a:solidFill>
              </a:rPr>
              <a:t>your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code</a:t>
            </a:r>
            <a:r>
              <a:rPr lang="nb-NO" dirty="0">
                <a:solidFill>
                  <a:schemeClr val="tx1"/>
                </a:solidFill>
              </a:rPr>
              <a:t> c or </a:t>
            </a:r>
            <a:r>
              <a:rPr lang="nb-NO" dirty="0" err="1">
                <a:solidFill>
                  <a:schemeClr val="tx1"/>
                </a:solidFill>
              </a:rPr>
              <a:t>c++</a:t>
            </a:r>
            <a:r>
              <a:rPr lang="nb-NO" dirty="0">
                <a:solidFill>
                  <a:schemeClr val="tx1"/>
                </a:solidFill>
              </a:rPr>
              <a:t>. Test and run </a:t>
            </a:r>
            <a:r>
              <a:rPr lang="nb-NO" dirty="0">
                <a:solidFill>
                  <a:schemeClr val="tx1"/>
                </a:solidFill>
                <a:sym typeface="Wingdings" pitchFamily="2" charset="2"/>
              </a:rPr>
              <a:t> 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  <a:p>
            <a:r>
              <a:rPr lang="nb-NO" dirty="0" err="1">
                <a:solidFill>
                  <a:schemeClr val="tx1"/>
                </a:solidFill>
              </a:rPr>
              <a:t>Every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c++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compiler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works</a:t>
            </a:r>
            <a:r>
              <a:rPr lang="nb-NO" dirty="0">
                <a:solidFill>
                  <a:schemeClr val="tx1"/>
                </a:solidFill>
              </a:rPr>
              <a:t> in </a:t>
            </a:r>
            <a:r>
              <a:rPr lang="nb-NO" dirty="0" err="1">
                <a:solidFill>
                  <a:schemeClr val="tx1"/>
                </a:solidFill>
              </a:rPr>
              <a:t>two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steps</a:t>
            </a:r>
            <a:r>
              <a:rPr lang="nb-NO" dirty="0">
                <a:solidFill>
                  <a:schemeClr val="tx1"/>
                </a:solidFill>
              </a:rPr>
              <a:t>; first </a:t>
            </a:r>
            <a:r>
              <a:rPr lang="nb-NO" dirty="0" err="1">
                <a:solidFill>
                  <a:schemeClr val="tx1"/>
                </a:solidFill>
              </a:rPr>
              <a:t>compile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source</a:t>
            </a:r>
            <a:r>
              <a:rPr lang="nb-NO" dirty="0">
                <a:solidFill>
                  <a:schemeClr val="tx1"/>
                </a:solidFill>
              </a:rPr>
              <a:t> to </a:t>
            </a:r>
            <a:r>
              <a:rPr lang="nb-NO" dirty="0" err="1">
                <a:solidFill>
                  <a:schemeClr val="tx1"/>
                </a:solidFill>
              </a:rPr>
              <a:t>object</a:t>
            </a:r>
            <a:r>
              <a:rPr lang="nb-NO" dirty="0">
                <a:solidFill>
                  <a:schemeClr val="tx1"/>
                </a:solidFill>
              </a:rPr>
              <a:t> files. </a:t>
            </a:r>
            <a:r>
              <a:rPr lang="nb-NO" dirty="0" err="1">
                <a:solidFill>
                  <a:schemeClr val="tx1"/>
                </a:solidFill>
              </a:rPr>
              <a:t>Then</a:t>
            </a:r>
            <a:r>
              <a:rPr lang="nb-NO" dirty="0">
                <a:solidFill>
                  <a:schemeClr val="tx1"/>
                </a:solidFill>
              </a:rPr>
              <a:t> link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object</a:t>
            </a:r>
            <a:r>
              <a:rPr lang="nb-NO" dirty="0">
                <a:solidFill>
                  <a:schemeClr val="tx1"/>
                </a:solidFill>
              </a:rPr>
              <a:t> files. </a:t>
            </a:r>
          </a:p>
          <a:p>
            <a:r>
              <a:rPr lang="nb-NO" dirty="0">
                <a:solidFill>
                  <a:schemeClr val="tx1"/>
                </a:solidFill>
              </a:rPr>
              <a:t>Control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compiler</a:t>
            </a:r>
            <a:r>
              <a:rPr lang="nb-NO" dirty="0">
                <a:solidFill>
                  <a:schemeClr val="tx1"/>
                </a:solidFill>
              </a:rPr>
              <a:t> from </a:t>
            </a:r>
            <a:r>
              <a:rPr lang="nb-NO" dirty="0" err="1">
                <a:solidFill>
                  <a:schemeClr val="tx1"/>
                </a:solidFill>
              </a:rPr>
              <a:t>comments</a:t>
            </a:r>
            <a:r>
              <a:rPr lang="nb-NO" dirty="0">
                <a:solidFill>
                  <a:schemeClr val="tx1"/>
                </a:solidFill>
              </a:rPr>
              <a:t> in </a:t>
            </a:r>
            <a:r>
              <a:rPr lang="nb-NO" dirty="0" err="1">
                <a:solidFill>
                  <a:schemeClr val="tx1"/>
                </a:solidFill>
              </a:rPr>
              <a:t>the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top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of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your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go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source</a:t>
            </a:r>
            <a:r>
              <a:rPr lang="nb-NO" dirty="0">
                <a:solidFill>
                  <a:schemeClr val="tx1"/>
                </a:solidFill>
              </a:rPr>
              <a:t> files. </a:t>
            </a:r>
          </a:p>
          <a:p>
            <a:pPr lvl="1"/>
            <a:r>
              <a:rPr lang="nb-NO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// #</a:t>
            </a:r>
            <a:r>
              <a:rPr lang="nb-NO" dirty="0" err="1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cgo</a:t>
            </a:r>
            <a:r>
              <a:rPr lang="nb-NO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CFLAGS: -O3</a:t>
            </a:r>
          </a:p>
          <a:p>
            <a:pPr lvl="1"/>
            <a:r>
              <a:rPr lang="nb-NO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// #</a:t>
            </a:r>
            <a:r>
              <a:rPr lang="nb-NO" dirty="0" err="1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cgo</a:t>
            </a:r>
            <a:r>
              <a:rPr lang="nb-NO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LDFLAGS: -Framework </a:t>
            </a:r>
            <a:r>
              <a:rPr lang="nb-NO" dirty="0" err="1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Accelerate</a:t>
            </a:r>
            <a:endParaRPr lang="nb-NO" dirty="0">
              <a:solidFill>
                <a:schemeClr val="accent6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nb-NO" dirty="0" err="1">
                <a:solidFill>
                  <a:schemeClr val="tx1"/>
                </a:solidFill>
              </a:rPr>
              <a:t>Use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environment</a:t>
            </a:r>
            <a:r>
              <a:rPr lang="nb-NO" dirty="0">
                <a:solidFill>
                  <a:schemeClr val="tx1"/>
                </a:solidFill>
              </a:rPr>
              <a:t> variable </a:t>
            </a:r>
            <a:r>
              <a:rPr lang="nb-NO" b="1" dirty="0">
                <a:solidFill>
                  <a:schemeClr val="accent6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CGO_ENABLED=1</a:t>
            </a:r>
            <a:r>
              <a:rPr lang="nb-NO" b="1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nb-NO" dirty="0">
                <a:solidFill>
                  <a:schemeClr val="tx1"/>
                </a:solidFill>
              </a:rPr>
              <a:t>to </a:t>
            </a:r>
            <a:r>
              <a:rPr lang="nb-NO" dirty="0" err="1">
                <a:solidFill>
                  <a:schemeClr val="tx1"/>
                </a:solidFill>
              </a:rPr>
              <a:t>toggle</a:t>
            </a:r>
            <a:r>
              <a:rPr lang="nb-NO" dirty="0">
                <a:solidFill>
                  <a:schemeClr val="tx1"/>
                </a:solidFill>
              </a:rPr>
              <a:t> c and </a:t>
            </a:r>
            <a:r>
              <a:rPr lang="nb-NO" dirty="0" err="1">
                <a:solidFill>
                  <a:schemeClr val="tx1"/>
                </a:solidFill>
              </a:rPr>
              <a:t>c++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of</a:t>
            </a:r>
            <a:r>
              <a:rPr lang="nb-NO" dirty="0">
                <a:solidFill>
                  <a:schemeClr val="tx1"/>
                </a:solidFill>
              </a:rPr>
              <a:t> during </a:t>
            </a:r>
            <a:r>
              <a:rPr lang="nb-NO" dirty="0" err="1">
                <a:solidFill>
                  <a:schemeClr val="tx1"/>
                </a:solidFill>
              </a:rPr>
              <a:t>compilaiton</a:t>
            </a:r>
            <a:r>
              <a:rPr lang="nb-NO" dirty="0">
                <a:solidFill>
                  <a:schemeClr val="tx1"/>
                </a:solidFill>
              </a:rPr>
              <a:t>.</a:t>
            </a:r>
          </a:p>
          <a:p>
            <a:endParaRPr lang="nb-NO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D38BF2-20C0-594B-8BED-B4B13B8FEA70}"/>
              </a:ext>
            </a:extLst>
          </p:cNvPr>
          <p:cNvSpPr txBox="1">
            <a:spLocks/>
          </p:cNvSpPr>
          <p:nvPr/>
        </p:nvSpPr>
        <p:spPr>
          <a:xfrm>
            <a:off x="1292592" y="5621373"/>
            <a:ext cx="9573146" cy="692113"/>
          </a:xfrm>
          <a:prstGeom prst="rect">
            <a:avLst/>
          </a:prstGeom>
        </p:spPr>
        <p:txBody>
          <a:bodyPr vert="horz" lIns="45729" tIns="22865" rIns="45729" bIns="22865" rtlCol="0" anchor="t">
            <a:normAutofit fontScale="77500" lnSpcReduction="20000"/>
          </a:bodyPr>
          <a:lstStyle>
            <a:lvl1pPr algn="l" defTabSz="880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go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build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–x –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work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to se 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what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the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compiler</a:t>
            </a:r>
            <a:r>
              <a:rPr lang="nb-NO" b="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nb-NO" b="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does</a:t>
            </a:r>
            <a:endParaRPr lang="nb-NO" b="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3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761B-83F9-F640-97C3-5D345DA0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03513-50A7-424E-BB39-866712D1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5</a:t>
            </a:fld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FB145-CDBC-994E-8781-D928B338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8" y="1124744"/>
            <a:ext cx="5295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9C8C-DB73-EA4E-90E3-9F8CBDFD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50" y="470764"/>
            <a:ext cx="9573146" cy="771881"/>
          </a:xfrm>
        </p:spPr>
        <p:txBody>
          <a:bodyPr>
            <a:normAutofit/>
          </a:bodyPr>
          <a:lstStyle/>
          <a:p>
            <a:r>
              <a:rPr lang="nb-NO" dirty="0"/>
              <a:t>First </a:t>
            </a:r>
            <a:r>
              <a:rPr lang="nb-NO" dirty="0" err="1"/>
              <a:t>attempt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6D992-472D-7C4D-AA1E-2B62D7FB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6</a:t>
            </a:fld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25B0D-7855-7D44-970A-0CF160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6" y="3429794"/>
            <a:ext cx="4000500" cy="241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BB384-8CCD-944D-9FBF-05395DB68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11" y="1454733"/>
            <a:ext cx="3060700" cy="49022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F348F4-8124-7E48-80EE-A20700839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66" y="1540704"/>
            <a:ext cx="3666535" cy="27499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92F670-8914-5541-973A-C200C426A9BF}"/>
              </a:ext>
            </a:extLst>
          </p:cNvPr>
          <p:cNvSpPr txBox="1">
            <a:spLocks/>
          </p:cNvSpPr>
          <p:nvPr/>
        </p:nvSpPr>
        <p:spPr>
          <a:xfrm>
            <a:off x="1308650" y="1068792"/>
            <a:ext cx="9573146" cy="771881"/>
          </a:xfrm>
          <a:prstGeom prst="rect">
            <a:avLst/>
          </a:prstGeom>
        </p:spPr>
        <p:txBody>
          <a:bodyPr vert="horz" lIns="45729" tIns="22865" rIns="45729" bIns="22865" rtlCol="0" anchor="t">
            <a:normAutofit/>
          </a:bodyPr>
          <a:lstStyle>
            <a:lvl1pPr algn="l" defTabSz="880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600" dirty="0"/>
              <a:t>Block </a:t>
            </a:r>
            <a:r>
              <a:rPr lang="nb-NO" sz="1600" dirty="0" err="1"/>
              <a:t>Algorithm</a:t>
            </a:r>
            <a:r>
              <a:rPr lang="nb-NO" sz="1600" dirty="0"/>
              <a:t> </a:t>
            </a:r>
            <a:r>
              <a:rPr lang="nb-NO" sz="1600" dirty="0" err="1"/>
              <a:t>Variance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28907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FD2A0F7-CB3D-40BD-98F6-2F709A2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7</a:t>
            </a:fld>
            <a:endParaRPr lang="nb-N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44F196-3E45-3243-A568-A0ADFEB9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11" y="284569"/>
            <a:ext cx="9573146" cy="692113"/>
          </a:xfrm>
        </p:spPr>
        <p:txBody>
          <a:bodyPr>
            <a:normAutofit fontScale="90000"/>
          </a:bodyPr>
          <a:lstStyle/>
          <a:p>
            <a:r>
              <a:rPr lang="nb-NO" dirty="0"/>
              <a:t>Block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Variance</a:t>
            </a:r>
            <a:br>
              <a:rPr lang="nb-NO" dirty="0"/>
            </a:br>
            <a:endParaRPr lang="nb-N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9729D-D765-3749-A53C-C433BCCB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8" y="994443"/>
            <a:ext cx="67818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FD2A0F7-CB3D-40BD-98F6-2F709A2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8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A19A6-EEFA-E348-9834-C4E3B545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8" y="137445"/>
            <a:ext cx="7573342" cy="113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FD2A0F7-CB3D-40BD-98F6-2F709A2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BEC6-B9F9-48EA-BEE7-D56422A9BD53}" type="slidenum">
              <a:rPr lang="nb-NO" smtClean="0"/>
              <a:t>9</a:t>
            </a:fld>
            <a:endParaRPr 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A19A6-EEFA-E348-9834-C4E3B545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8" y="-2907935"/>
            <a:ext cx="6811379" cy="102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8">
      <a:dk1>
        <a:sysClr val="windowText" lastClr="000000"/>
      </a:dk1>
      <a:lt1>
        <a:sysClr val="window" lastClr="FFFFFF"/>
      </a:lt1>
      <a:dk2>
        <a:srgbClr val="212121"/>
      </a:dk2>
      <a:lt2>
        <a:srgbClr val="D8D8D8"/>
      </a:lt2>
      <a:accent1>
        <a:srgbClr val="FF5B24"/>
      </a:accent1>
      <a:accent2>
        <a:srgbClr val="49367E"/>
      </a:accent2>
      <a:accent3>
        <a:srgbClr val="59CBE8"/>
      </a:accent3>
      <a:accent4>
        <a:srgbClr val="D8D8D8"/>
      </a:accent4>
      <a:accent5>
        <a:srgbClr val="5C277A"/>
      </a:accent5>
      <a:accent6>
        <a:srgbClr val="4A78B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Ipps AS_mal" id="{83B91195-EA9F-4E0E-B336-5EA193495671}" vid="{62E95763-579B-4D28-9CE8-2A4A531B4F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7CF16C2B196E43B1C154E1D4CB7E08" ma:contentTypeVersion="9" ma:contentTypeDescription="Create a new document." ma:contentTypeScope="" ma:versionID="80cf7630769a9d799686e863d5351a73">
  <xsd:schema xmlns:xsd="http://www.w3.org/2001/XMLSchema" xmlns:xs="http://www.w3.org/2001/XMLSchema" xmlns:p="http://schemas.microsoft.com/office/2006/metadata/properties" xmlns:ns2="5de9f9ce-53b5-445f-b50d-38744d282d57" xmlns:ns3="178eb7c5-1e42-4ba0-b8a3-e4c01685d66c" targetNamespace="http://schemas.microsoft.com/office/2006/metadata/properties" ma:root="true" ma:fieldsID="94dc834053c48c8aa866df01f08cd701" ns2:_="" ns3:_="">
    <xsd:import namespace="5de9f9ce-53b5-445f-b50d-38744d282d57"/>
    <xsd:import namespace="178eb7c5-1e42-4ba0-b8a3-e4c01685d6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9f9ce-53b5-445f-b50d-38744d282d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eb7c5-1e42-4ba0-b8a3-e4c01685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B85B89-5A5C-4B84-9854-B283DA71B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e9f9ce-53b5-445f-b50d-38744d282d57"/>
    <ds:schemaRef ds:uri="178eb7c5-1e42-4ba0-b8a3-e4c01685d6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9AD9E5-5D3C-414E-B935-45C8F9150B0B}">
  <ds:schemaRefs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78eb7c5-1e42-4ba0-b8a3-e4c01685d66c"/>
    <ds:schemaRef ds:uri="5de9f9ce-53b5-445f-b50d-38744d282d57"/>
  </ds:schemaRefs>
</ds:datastoreItem>
</file>

<file path=customXml/itemProps3.xml><?xml version="1.0" encoding="utf-8"?>
<ds:datastoreItem xmlns:ds="http://schemas.openxmlformats.org/officeDocument/2006/customXml" ds:itemID="{24A01D4F-401B-41DE-BA74-13C8DA31B7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2368</TotalTime>
  <Words>1761</Words>
  <Application>Microsoft Macintosh PowerPoint</Application>
  <PresentationFormat>Custom</PresentationFormat>
  <Paragraphs>190</Paragraphs>
  <Slides>20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Segoe UI Emoji</vt:lpstr>
      <vt:lpstr>Segoe UI Symbol</vt:lpstr>
      <vt:lpstr>Office-tema</vt:lpstr>
      <vt:lpstr>PowerPoint Presentation</vt:lpstr>
      <vt:lpstr>Function in Focus</vt:lpstr>
      <vt:lpstr>Why should I write C and C++ today?</vt:lpstr>
      <vt:lpstr>CGO</vt:lpstr>
      <vt:lpstr>PowerPoint Presentation</vt:lpstr>
      <vt:lpstr>First attempt</vt:lpstr>
      <vt:lpstr>Block Algorithm Variance </vt:lpstr>
      <vt:lpstr>PowerPoint Presentation</vt:lpstr>
      <vt:lpstr>PowerPoint Presentation</vt:lpstr>
      <vt:lpstr>optimized L1 cache</vt:lpstr>
      <vt:lpstr>Second attempt</vt:lpstr>
      <vt:lpstr>Second attempt</vt:lpstr>
      <vt:lpstr>Apple Accelerate Framework</vt:lpstr>
      <vt:lpstr>PowerPoint Presentation</vt:lpstr>
      <vt:lpstr>PowerPoint Presentation</vt:lpstr>
      <vt:lpstr>PowerPoint Presentation</vt:lpstr>
      <vt:lpstr>Should I write variance in C or C++</vt:lpstr>
      <vt:lpstr>Honorable Mention to github.com/minio/c2goasm</vt:lpstr>
      <vt:lpstr>What have we learned?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Dreyer Hysing</dc:creator>
  <cp:lastModifiedBy>Andreas Dreyer Hysing</cp:lastModifiedBy>
  <cp:revision>65</cp:revision>
  <dcterms:created xsi:type="dcterms:W3CDTF">2019-11-24T13:42:40Z</dcterms:created>
  <dcterms:modified xsi:type="dcterms:W3CDTF">2022-03-06T12:59:55Z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0x010100DE7CF16C2B196E43B1C154E1D4CB7E08</vt:lpwstr>
  </property>
</Properties>
</file>